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57" r:id="rId2"/>
    <p:sldId id="416" r:id="rId3"/>
    <p:sldId id="417" r:id="rId4"/>
    <p:sldId id="258" r:id="rId5"/>
    <p:sldId id="394" r:id="rId6"/>
    <p:sldId id="261" r:id="rId7"/>
    <p:sldId id="344" r:id="rId8"/>
    <p:sldId id="345" r:id="rId9"/>
    <p:sldId id="347" r:id="rId10"/>
    <p:sldId id="265" r:id="rId11"/>
    <p:sldId id="346" r:id="rId12"/>
    <p:sldId id="266" r:id="rId13"/>
    <p:sldId id="264" r:id="rId14"/>
    <p:sldId id="267" r:id="rId15"/>
    <p:sldId id="415" r:id="rId16"/>
    <p:sldId id="413" r:id="rId17"/>
    <p:sldId id="418" r:id="rId18"/>
    <p:sldId id="400" r:id="rId19"/>
    <p:sldId id="395" r:id="rId20"/>
    <p:sldId id="268" r:id="rId21"/>
    <p:sldId id="269" r:id="rId22"/>
    <p:sldId id="414" r:id="rId23"/>
    <p:sldId id="353" r:id="rId24"/>
    <p:sldId id="270" r:id="rId25"/>
    <p:sldId id="271" r:id="rId26"/>
    <p:sldId id="275" r:id="rId27"/>
    <p:sldId id="276" r:id="rId28"/>
    <p:sldId id="277" r:id="rId29"/>
    <p:sldId id="354" r:id="rId30"/>
    <p:sldId id="356" r:id="rId31"/>
    <p:sldId id="357" r:id="rId32"/>
    <p:sldId id="358" r:id="rId33"/>
    <p:sldId id="393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99" r:id="rId42"/>
    <p:sldId id="396" r:id="rId43"/>
    <p:sldId id="302" r:id="rId44"/>
    <p:sldId id="303" r:id="rId45"/>
    <p:sldId id="397" r:id="rId46"/>
    <p:sldId id="305" r:id="rId47"/>
    <p:sldId id="308" r:id="rId48"/>
    <p:sldId id="309" r:id="rId49"/>
    <p:sldId id="361" r:id="rId50"/>
    <p:sldId id="362" r:id="rId51"/>
    <p:sldId id="398" r:id="rId52"/>
    <p:sldId id="312" r:id="rId53"/>
    <p:sldId id="363" r:id="rId54"/>
    <p:sldId id="366" r:id="rId55"/>
    <p:sldId id="367" r:id="rId56"/>
    <p:sldId id="368" r:id="rId57"/>
    <p:sldId id="369" r:id="rId58"/>
    <p:sldId id="370" r:id="rId59"/>
    <p:sldId id="401" r:id="rId60"/>
    <p:sldId id="402" r:id="rId61"/>
    <p:sldId id="403" r:id="rId62"/>
    <p:sldId id="404" r:id="rId63"/>
    <p:sldId id="405" r:id="rId64"/>
    <p:sldId id="406" r:id="rId65"/>
    <p:sldId id="407" r:id="rId66"/>
    <p:sldId id="376" r:id="rId67"/>
    <p:sldId id="377" r:id="rId68"/>
    <p:sldId id="378" r:id="rId69"/>
    <p:sldId id="379" r:id="rId70"/>
    <p:sldId id="380" r:id="rId71"/>
    <p:sldId id="381" r:id="rId72"/>
    <p:sldId id="382" r:id="rId73"/>
    <p:sldId id="383" r:id="rId74"/>
    <p:sldId id="384" r:id="rId75"/>
    <p:sldId id="408" r:id="rId76"/>
    <p:sldId id="409" r:id="rId77"/>
    <p:sldId id="410" r:id="rId78"/>
    <p:sldId id="411" r:id="rId79"/>
    <p:sldId id="412" r:id="rId80"/>
    <p:sldId id="392" r:id="rId81"/>
    <p:sldId id="315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-17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CABBF-56A3-8143-B045-9BA49F636B2A}" type="datetimeFigureOut">
              <a:rPr lang="en-US" smtClean="0"/>
              <a:t>31/05/2016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D6F13-29D0-154D-8AAC-465C4D9E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71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30</a:t>
            </a:fld>
            <a:endParaRPr 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77</a:t>
            </a:fld>
            <a:endParaRPr 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5779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2"/>
            <a:ext cx="5488322" cy="4115823"/>
          </a:xfrm>
          <a:noFill/>
          <a:ln/>
        </p:spPr>
        <p:txBody>
          <a:bodyPr wrap="none" anchor="ctr"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31</a:t>
            </a:fld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E794F-F403-6B40-91AF-FDEAC07552DC}" type="slidenum">
              <a:rPr lang="it-IT" smtClean="0"/>
              <a:pPr/>
              <a:t>49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FA56C-7662-244C-B9CB-AAFF6CEEEE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10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65</a:t>
            </a:fld>
            <a:endParaRPr lang="it-I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EF555-7726-C044-A65D-C4B4BBE6F023}" type="slidenum">
              <a:rPr lang="en-US"/>
              <a:pPr/>
              <a:t>72</a:t>
            </a:fld>
            <a:endParaRPr lang="en-US"/>
          </a:p>
        </p:txBody>
      </p:sp>
      <p:sp>
        <p:nvSpPr>
          <p:cNvPr id="137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709613"/>
            <a:ext cx="4537075" cy="3403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8307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41785" y="4328584"/>
            <a:ext cx="5016103" cy="18466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73</a:t>
            </a:fld>
            <a:endParaRPr 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The top structure of the top cluster hase</a:t>
            </a:r>
            <a:r>
              <a:rPr lang="it-IT" baseline="0" dirty="0" smtClean="0"/>
              <a:t> an interface RMSD of only 1.1 A to the first model of NMR structure. The second cluster in which  oner component is  90° rotated has an HADDOCK score very similar, therefore in this case additional experimental information has to be taken into account to completely rule out alternatives to the highest-scoring solution.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9E7C0-CC08-5845-B9AB-D47AFAE4289D}" type="slidenum">
              <a:rPr lang="it-IT" smtClean="0"/>
              <a:pPr/>
              <a:t>74</a:t>
            </a:fld>
            <a:endParaRPr lang="it-IT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1"/>
          <p:cNvSpPr txBox="1">
            <a:spLocks noChangeArrowheads="1"/>
          </p:cNvSpPr>
          <p:nvPr/>
        </p:nvSpPr>
        <p:spPr bwMode="auto">
          <a:xfrm>
            <a:off x="925935" y="685728"/>
            <a:ext cx="5007733" cy="34286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00355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640" y="4343913"/>
            <a:ext cx="5488322" cy="4114361"/>
          </a:xfrm>
          <a:noFill/>
          <a:ln/>
        </p:spPr>
        <p:txBody>
          <a:bodyPr lIns="90000" tIns="46800" rIns="90000" bIns="46800" anchor="ctr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dirty="0"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31/05/2016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87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31/05/2016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8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31/05/2016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5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31/05/2016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20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31/05/2016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03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31/05/2016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04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31/05/2016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03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31/05/2016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3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31/05/2016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37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31/05/2016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90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500F-7BC3-8443-8B44-C811A20B5826}" type="datetimeFigureOut">
              <a:rPr lang="en-US" smtClean="0"/>
              <a:t>31/05/2016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6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1500F-7BC3-8443-8B44-C811A20B5826}" type="datetimeFigureOut">
              <a:rPr lang="en-US" smtClean="0"/>
              <a:t>31/05/2016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0B36D-9481-AE4F-9FEC-17A4A80A2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66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cpclab.uni-duesseldorf.de/dsppi/" TargetMode="External"/><Relationship Id="rId5" Type="http://schemas.openxmlformats.org/officeDocument/2006/relationships/image" Target="../media/image19.png"/><Relationship Id="rId6" Type="http://schemas.openxmlformats.org/officeDocument/2006/relationships/hyperlink" Target="http://robetta.bakerlab.org/alascansubmit.js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hyperlink" Target="http://crick.mbu.iisc.ernet.in/~PIC/" TargetMode="External"/><Relationship Id="rId8" Type="http://schemas.openxmlformats.org/officeDocument/2006/relationships/hyperlink" Target="http://prism.ccbb.ku.edu.tr/hotpoin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haddocking.org" TargetMode="External"/><Relationship Id="rId4" Type="http://schemas.openxmlformats.org/officeDocument/2006/relationships/hyperlink" Target="http://www.nmr.chem.uu.nl/haddock" TargetMode="External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0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haddock.chem.uu.nl" TargetMode="External"/><Relationship Id="rId4" Type="http://schemas.openxmlformats.org/officeDocument/2006/relationships/hyperlink" Target="http://cluspro.bu.edu" TargetMode="External"/><Relationship Id="rId5" Type="http://schemas.openxmlformats.org/officeDocument/2006/relationships/hyperlink" Target="http://www.molsoft.com/protein_protein_docking.html" TargetMode="External"/><Relationship Id="rId6" Type="http://schemas.openxmlformats.org/officeDocument/2006/relationships/hyperlink" Target="http://rosettadock.graylab.jhu.edu/submit" TargetMode="External"/><Relationship Id="rId7" Type="http://schemas.openxmlformats.org/officeDocument/2006/relationships/hyperlink" Target="http://vakser.bioinformatics.ku.edu/resources/gramm/grammx" TargetMode="External"/><Relationship Id="rId8" Type="http://schemas.openxmlformats.org/officeDocument/2006/relationships/hyperlink" Target="http://bioinfo3d.cs.tau.ac.il/PatchDock/" TargetMode="External"/><Relationship Id="rId9" Type="http://schemas.openxmlformats.org/officeDocument/2006/relationships/hyperlink" Target="http://hexserver.loria.f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9107" y="4745274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rbel"/>
                <a:cs typeface="Corbel"/>
              </a:rPr>
              <a:t>Allegra Via</a:t>
            </a:r>
          </a:p>
          <a:p>
            <a:pPr algn="ctr"/>
            <a:r>
              <a:rPr lang="en-US" sz="2000" i="1" dirty="0" smtClean="0">
                <a:latin typeface="Corbel"/>
                <a:cs typeface="Corbel"/>
              </a:rPr>
              <a:t>IBBE, National Research Council, Italy</a:t>
            </a:r>
          </a:p>
          <a:p>
            <a:pPr algn="ctr"/>
            <a:r>
              <a:rPr lang="en-US" sz="2000" i="1" dirty="0" err="1" smtClean="0">
                <a:latin typeface="Corbel"/>
                <a:cs typeface="Corbel"/>
              </a:rPr>
              <a:t>Sapienza</a:t>
            </a:r>
            <a:r>
              <a:rPr lang="en-US" sz="2000" i="1" dirty="0">
                <a:latin typeface="Corbel"/>
                <a:cs typeface="Corbel"/>
              </a:rPr>
              <a:t> </a:t>
            </a:r>
            <a:r>
              <a:rPr lang="en-US" sz="2000" i="1" dirty="0" err="1" smtClean="0">
                <a:latin typeface="Corbel"/>
                <a:cs typeface="Corbel"/>
              </a:rPr>
              <a:t>Università</a:t>
            </a:r>
            <a:r>
              <a:rPr lang="en-US" sz="2000" i="1" dirty="0" smtClean="0">
                <a:latin typeface="Corbel"/>
                <a:cs typeface="Corbel"/>
              </a:rPr>
              <a:t> di Roma, Italy</a:t>
            </a:r>
            <a:endParaRPr lang="en-US" sz="2000" i="1" dirty="0">
              <a:latin typeface="Corbel"/>
              <a:cs typeface="Corbe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76083" y="1451065"/>
            <a:ext cx="65973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rbel"/>
                <a:cs typeface="Corbel"/>
              </a:rPr>
              <a:t>EMBO Practical Course on </a:t>
            </a:r>
            <a:endParaRPr lang="en-US" sz="2000" dirty="0" smtClean="0">
              <a:latin typeface="Corbel"/>
              <a:cs typeface="Corbel"/>
            </a:endParaRPr>
          </a:p>
          <a:p>
            <a:pPr algn="ctr"/>
            <a:r>
              <a:rPr lang="en-US" sz="2000" dirty="0"/>
              <a:t>Computational analysis of protein-protein interactions: Sequences, networks and diseases</a:t>
            </a:r>
            <a:endParaRPr lang="en-US" sz="2000" dirty="0">
              <a:latin typeface="Corbel"/>
              <a:cs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97677" y="2629528"/>
            <a:ext cx="3382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30th May - 4th June 2016 </a:t>
            </a:r>
            <a:r>
              <a:rPr lang="en-US" dirty="0" smtClean="0"/>
              <a:t> </a:t>
            </a:r>
            <a:r>
              <a:rPr lang="en-US" dirty="0"/>
              <a:t>Budapest, Hungary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55960" y="6391666"/>
            <a:ext cx="264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Wednesday, 1</a:t>
            </a:r>
            <a:r>
              <a:rPr lang="en-US" baseline="30000" dirty="0" smtClean="0">
                <a:latin typeface="Corbel"/>
                <a:cs typeface="Corbel"/>
              </a:rPr>
              <a:t>st</a:t>
            </a:r>
            <a:r>
              <a:rPr lang="en-US" dirty="0" smtClean="0">
                <a:latin typeface="Corbel"/>
                <a:cs typeface="Corbel"/>
              </a:rPr>
              <a:t>  June 2016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799107" y="3342790"/>
            <a:ext cx="7827966" cy="1213949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latin typeface="Corbel"/>
                <a:cs typeface="Corbel"/>
              </a:rPr>
              <a:t>Protein interfaces and 3D </a:t>
            </a:r>
            <a:r>
              <a:rPr lang="en-US" sz="3600" b="1" dirty="0" err="1" smtClean="0">
                <a:latin typeface="Corbel"/>
                <a:cs typeface="Corbel"/>
              </a:rPr>
              <a:t>modelling</a:t>
            </a:r>
            <a:r>
              <a:rPr lang="en-US" sz="3600" b="1" dirty="0" smtClean="0">
                <a:latin typeface="Corbel"/>
                <a:cs typeface="Corbel"/>
              </a:rPr>
              <a:t> of protein complexes</a:t>
            </a:r>
          </a:p>
        </p:txBody>
      </p:sp>
      <p:pic>
        <p:nvPicPr>
          <p:cNvPr id="2" name="Picture 1" descr="sapienza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446" y="5710292"/>
            <a:ext cx="861898" cy="10353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97" y="157286"/>
            <a:ext cx="1209086" cy="12090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58" y="19998"/>
            <a:ext cx="1478383" cy="14391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97" y="6176508"/>
            <a:ext cx="2107995" cy="5844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2792" y="204300"/>
            <a:ext cx="2140924" cy="79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48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3" y="74713"/>
            <a:ext cx="8706012" cy="5423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1337" y="6469529"/>
            <a:ext cx="288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Perkins et al, Structure, 2010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3997" y="5543610"/>
            <a:ext cx="88156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Strong transient</a:t>
            </a:r>
            <a:r>
              <a:rPr lang="en-US" dirty="0" smtClean="0"/>
              <a:t>: This category includes </a:t>
            </a:r>
            <a:r>
              <a:rPr lang="en-US" dirty="0"/>
              <a:t>interactions that are triggered/</a:t>
            </a:r>
            <a:r>
              <a:rPr lang="en-US" dirty="0" err="1" smtClean="0"/>
              <a:t>stabilised</a:t>
            </a:r>
            <a:r>
              <a:rPr lang="en-US" dirty="0" smtClean="0"/>
              <a:t> by </a:t>
            </a:r>
            <a:r>
              <a:rPr lang="en-US" dirty="0"/>
              <a:t>an effector molecule or conformational </a:t>
            </a:r>
            <a:r>
              <a:rPr lang="en-US" dirty="0" smtClean="0"/>
              <a:t>change. An </a:t>
            </a:r>
            <a:r>
              <a:rPr lang="en-US" dirty="0"/>
              <a:t>example is given by the </a:t>
            </a:r>
            <a:r>
              <a:rPr lang="en-US" dirty="0" err="1"/>
              <a:t>Ras</a:t>
            </a:r>
            <a:r>
              <a:rPr lang="en-US" dirty="0"/>
              <a:t> proteins, </a:t>
            </a:r>
            <a:r>
              <a:rPr lang="en-US" dirty="0" smtClean="0"/>
              <a:t>which form </a:t>
            </a:r>
            <a:r>
              <a:rPr lang="en-US" dirty="0"/>
              <a:t>tight complexes with their partners </a:t>
            </a:r>
            <a:r>
              <a:rPr lang="en-US" dirty="0" smtClean="0"/>
              <a:t>when GTP</a:t>
            </a:r>
            <a:r>
              <a:rPr lang="en-US" dirty="0"/>
              <a:t>-bound and only weak complexes </a:t>
            </a:r>
            <a:r>
              <a:rPr lang="en-US" dirty="0" smtClean="0"/>
              <a:t>when GDP</a:t>
            </a:r>
            <a:r>
              <a:rPr lang="en-US" dirty="0"/>
              <a:t>-bound.</a:t>
            </a:r>
          </a:p>
        </p:txBody>
      </p:sp>
    </p:spTree>
    <p:extLst>
      <p:ext uri="{BB962C8B-B14F-4D97-AF65-F5344CB8AC3E}">
        <p14:creationId xmlns:p14="http://schemas.microsoft.com/office/powerpoint/2010/main" val="664234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Protein-protein interactions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9762" y="2121160"/>
            <a:ext cx="8229600" cy="3902483"/>
          </a:xfrm>
        </p:spPr>
        <p:txBody>
          <a:bodyPr/>
          <a:lstStyle/>
          <a:p>
            <a:r>
              <a:rPr lang="en-US" dirty="0" smtClean="0"/>
              <a:t>Transient interactions</a:t>
            </a:r>
          </a:p>
          <a:p>
            <a:pPr lvl="1"/>
            <a:r>
              <a:rPr lang="en-US" dirty="0" smtClean="0"/>
              <a:t>Brief and reversible interactions occurring in specific cellular contexts</a:t>
            </a:r>
          </a:p>
          <a:p>
            <a:r>
              <a:rPr lang="en-US" dirty="0" smtClean="0"/>
              <a:t>Stable interactions</a:t>
            </a:r>
          </a:p>
          <a:p>
            <a:pPr lvl="1"/>
            <a:r>
              <a:rPr lang="en-US" dirty="0" smtClean="0"/>
              <a:t>Proteins take part </a:t>
            </a:r>
            <a:r>
              <a:rPr lang="en-US" dirty="0"/>
              <a:t>of permanent complexes as subunits, in order to carry out structural or functional </a:t>
            </a:r>
            <a:r>
              <a:rPr lang="en-US" dirty="0" smtClean="0"/>
              <a:t>roles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384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Transient interactions </a:t>
            </a:r>
          </a:p>
          <a:p>
            <a:pPr lvl="1"/>
            <a:r>
              <a:rPr lang="en-US" dirty="0" smtClean="0"/>
              <a:t>Interactions mediated by short linear motifs</a:t>
            </a:r>
          </a:p>
          <a:p>
            <a:pPr lvl="1"/>
            <a:r>
              <a:rPr lang="en-US" dirty="0" smtClean="0"/>
              <a:t>Interactions mediated by PTMs</a:t>
            </a:r>
          </a:p>
          <a:p>
            <a:pPr lvl="1"/>
            <a:r>
              <a:rPr lang="en-US" dirty="0" smtClean="0"/>
              <a:t>Disorder-to-order transitions</a:t>
            </a:r>
          </a:p>
          <a:p>
            <a:pPr lvl="1"/>
            <a:r>
              <a:rPr lang="en-US" dirty="0" smtClean="0"/>
              <a:t>Proteins involved in </a:t>
            </a:r>
            <a:r>
              <a:rPr lang="en-US" dirty="0" err="1" smtClean="0"/>
              <a:t>signalling</a:t>
            </a:r>
            <a:r>
              <a:rPr lang="en-US" dirty="0" smtClean="0"/>
              <a:t> cascades</a:t>
            </a:r>
          </a:p>
          <a:p>
            <a:r>
              <a:rPr lang="en-US" dirty="0" smtClean="0"/>
              <a:t>Stable interactions</a:t>
            </a:r>
          </a:p>
          <a:p>
            <a:pPr lvl="1"/>
            <a:r>
              <a:rPr lang="en-US" dirty="0" smtClean="0"/>
              <a:t>Homo-</a:t>
            </a:r>
            <a:r>
              <a:rPr lang="en-US" dirty="0" err="1" smtClean="0"/>
              <a:t>oligomeric</a:t>
            </a:r>
            <a:r>
              <a:rPr lang="en-US" dirty="0" smtClean="0"/>
              <a:t> or hetero-</a:t>
            </a:r>
            <a:r>
              <a:rPr lang="en-US" dirty="0" err="1" smtClean="0"/>
              <a:t>oligomeric</a:t>
            </a:r>
            <a:r>
              <a:rPr lang="en-US" dirty="0" smtClean="0"/>
              <a:t> complexes</a:t>
            </a:r>
          </a:p>
          <a:p>
            <a:pPr lvl="1"/>
            <a:r>
              <a:rPr lang="en-US" dirty="0" smtClean="0"/>
              <a:t>Interactions mediated by PTMs</a:t>
            </a:r>
          </a:p>
          <a:p>
            <a:pPr lvl="1"/>
            <a:r>
              <a:rPr lang="en-US" dirty="0"/>
              <a:t>enzyme-</a:t>
            </a:r>
            <a:r>
              <a:rPr lang="en-US" dirty="0" smtClean="0"/>
              <a:t>inhibitor</a:t>
            </a:r>
          </a:p>
          <a:p>
            <a:pPr lvl="1"/>
            <a:r>
              <a:rPr lang="en-US" dirty="0"/>
              <a:t>antibody-</a:t>
            </a:r>
            <a:r>
              <a:rPr lang="en-US" dirty="0" smtClean="0"/>
              <a:t>antigen</a:t>
            </a:r>
          </a:p>
          <a:p>
            <a:pPr lvl="1"/>
            <a:r>
              <a:rPr lang="en-US" dirty="0"/>
              <a:t>domain-</a:t>
            </a:r>
            <a:r>
              <a:rPr lang="en-US" dirty="0" smtClean="0"/>
              <a:t>domain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omain-peptide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Examples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00601" y="6474469"/>
            <a:ext cx="2884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Perkins </a:t>
            </a:r>
            <a:r>
              <a:rPr lang="en-US" dirty="0"/>
              <a:t>et al, Structure, </a:t>
            </a:r>
            <a:r>
              <a:rPr lang="en-US" dirty="0" smtClean="0"/>
              <a:t>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971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513"/>
            <a:ext cx="8229600" cy="1143000"/>
          </a:xfrm>
        </p:spPr>
        <p:txBody>
          <a:bodyPr/>
          <a:lstStyle/>
          <a:p>
            <a:r>
              <a:rPr lang="en-US" dirty="0" smtClean="0"/>
              <a:t>We can classify PPIs according to: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393" y="1305114"/>
            <a:ext cx="8601388" cy="4192540"/>
          </a:xfrm>
        </p:spPr>
        <p:txBody>
          <a:bodyPr/>
          <a:lstStyle/>
          <a:p>
            <a:r>
              <a:rPr lang="en-US" u="sng" dirty="0" smtClean="0"/>
              <a:t>Biological context</a:t>
            </a:r>
            <a:r>
              <a:rPr lang="en-US" dirty="0" smtClean="0"/>
              <a:t>: enzyme-substrate, antibody-antigen, receptor-hormone/neurotransmitter</a:t>
            </a:r>
          </a:p>
          <a:p>
            <a:r>
              <a:rPr lang="en-US" u="sng" dirty="0" smtClean="0"/>
              <a:t>Permanence of binding</a:t>
            </a:r>
            <a:r>
              <a:rPr lang="en-US" dirty="0" smtClean="0"/>
              <a:t>: permanent-obligate </a:t>
            </a:r>
            <a:r>
              <a:rPr lang="en-US" dirty="0" err="1" smtClean="0"/>
              <a:t>vs</a:t>
            </a:r>
            <a:r>
              <a:rPr lang="en-US" dirty="0" smtClean="0"/>
              <a:t> transient</a:t>
            </a:r>
          </a:p>
          <a:p>
            <a:r>
              <a:rPr lang="en-US" u="sng" dirty="0" smtClean="0"/>
              <a:t>Similarity of the binding partners</a:t>
            </a:r>
            <a:r>
              <a:rPr lang="en-US" dirty="0" smtClean="0"/>
              <a:t>: homo </a:t>
            </a:r>
            <a:r>
              <a:rPr lang="en-US" dirty="0" err="1" smtClean="0"/>
              <a:t>vs</a:t>
            </a:r>
            <a:r>
              <a:rPr lang="en-US" dirty="0" smtClean="0"/>
              <a:t> hetero</a:t>
            </a:r>
          </a:p>
          <a:p>
            <a:r>
              <a:rPr lang="en-US" u="sng" dirty="0" smtClean="0"/>
              <a:t>Number of binding partners</a:t>
            </a:r>
            <a:r>
              <a:rPr lang="en-US" dirty="0" smtClean="0"/>
              <a:t>: hub, non-hub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5248" y="5864553"/>
            <a:ext cx="7633495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Some of the above categories may partially overlap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92262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The ability of proteins to form </a:t>
            </a:r>
            <a:r>
              <a:rPr lang="en-US" b="1" dirty="0" smtClean="0"/>
              <a:t>biologically active complexes </a:t>
            </a:r>
            <a:r>
              <a:rPr lang="en-US" dirty="0" smtClean="0"/>
              <a:t>depends on the properties of their binding surfaces: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Size</a:t>
            </a:r>
          </a:p>
          <a:p>
            <a:r>
              <a:rPr lang="en-US" dirty="0" smtClean="0"/>
              <a:t>Geometric compatibility</a:t>
            </a:r>
          </a:p>
          <a:p>
            <a:r>
              <a:rPr lang="en-US" dirty="0" smtClean="0"/>
              <a:t>Chemical composition</a:t>
            </a:r>
          </a:p>
          <a:p>
            <a:r>
              <a:rPr lang="en-US" dirty="0" smtClean="0"/>
              <a:t>Polarity</a:t>
            </a:r>
          </a:p>
          <a:p>
            <a:r>
              <a:rPr lang="en-US" dirty="0" smtClean="0"/>
              <a:t>Atom packing efficiency</a:t>
            </a:r>
          </a:p>
          <a:p>
            <a:r>
              <a:rPr lang="en-US" dirty="0" smtClean="0"/>
              <a:t>Hydrogen bond or salt bridge frequency</a:t>
            </a:r>
          </a:p>
          <a:p>
            <a:r>
              <a:rPr lang="en-US" dirty="0" smtClean="0"/>
              <a:t>Number of buried water molecules</a:t>
            </a:r>
          </a:p>
          <a:p>
            <a:r>
              <a:rPr lang="en-US" dirty="0" smtClean="0"/>
              <a:t>Interaction energy</a:t>
            </a:r>
          </a:p>
          <a:p>
            <a:r>
              <a:rPr lang="en-US" dirty="0" smtClean="0"/>
              <a:t>Residue conservation</a:t>
            </a:r>
          </a:p>
          <a:p>
            <a:r>
              <a:rPr lang="en-US" dirty="0" smtClean="0"/>
              <a:t>Types of secondary structures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4900" dirty="0" smtClean="0">
                <a:solidFill>
                  <a:schemeClr val="bg1"/>
                </a:solidFill>
              </a:rPr>
              <a:t>Protein-ligand interfaces</a:t>
            </a:r>
            <a:r>
              <a:rPr lang="en-US" sz="3100" dirty="0" smtClean="0">
                <a:solidFill>
                  <a:schemeClr val="bg1"/>
                </a:solidFill>
              </a:rPr>
              <a:t/>
            </a:r>
            <a:br>
              <a:rPr lang="en-US" sz="3100" dirty="0" smtClean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Structure-function </a:t>
            </a:r>
            <a:r>
              <a:rPr lang="en-US" sz="2800" dirty="0" smtClean="0">
                <a:solidFill>
                  <a:schemeClr val="bg1"/>
                </a:solidFill>
              </a:rPr>
              <a:t>relationship</a:t>
            </a:r>
            <a:r>
              <a:rPr lang="en-US" sz="3100" dirty="0">
                <a:solidFill>
                  <a:schemeClr val="bg1"/>
                </a:solidFill>
              </a:rPr>
              <a:t/>
            </a:r>
            <a:br>
              <a:rPr lang="en-US" sz="3100" dirty="0">
                <a:solidFill>
                  <a:schemeClr val="bg1"/>
                </a:solidFill>
              </a:rPr>
            </a:br>
            <a:r>
              <a:rPr lang="en-US" sz="3100" dirty="0" smtClean="0">
                <a:solidFill>
                  <a:schemeClr val="bg1"/>
                </a:solidFill>
              </a:rPr>
              <a:t/>
            </a:r>
            <a:br>
              <a:rPr lang="en-US" sz="3100" dirty="0" smtClean="0">
                <a:solidFill>
                  <a:schemeClr val="bg1"/>
                </a:solidFill>
              </a:rPr>
            </a:br>
            <a:endParaRPr 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74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2423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79099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A.</a:t>
            </a:r>
            <a:r>
              <a:rPr lang="en-US" dirty="0"/>
              <a:t> </a:t>
            </a:r>
            <a:r>
              <a:rPr lang="en-US" dirty="0" smtClean="0"/>
              <a:t>Hpx14 </a:t>
            </a:r>
            <a:r>
              <a:rPr lang="en-US" dirty="0" err="1"/>
              <a:t>homodimer</a:t>
            </a:r>
            <a:r>
              <a:rPr lang="en-US" dirty="0"/>
              <a:t> (PDB 3C7X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b="1" dirty="0" smtClean="0"/>
              <a:t>B</a:t>
            </a:r>
            <a:r>
              <a:rPr lang="en-US" b="1" dirty="0"/>
              <a:t>.</a:t>
            </a:r>
            <a:r>
              <a:rPr lang="en-US" dirty="0"/>
              <a:t>  Definition of the docking site (red patch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942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72" y="44624"/>
            <a:ext cx="5397813" cy="56819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. </a:t>
            </a:r>
            <a:r>
              <a:rPr lang="en-US" i="1" dirty="0"/>
              <a:t>The catalytic residues that exchange a </a:t>
            </a:r>
            <a:r>
              <a:rPr lang="en-US" i="1" dirty="0" err="1"/>
              <a:t>phosphoryl</a:t>
            </a:r>
            <a:r>
              <a:rPr lang="en-US" i="1" dirty="0"/>
              <a:t> group are shown in </a:t>
            </a:r>
            <a:r>
              <a:rPr lang="en-US" i="1" dirty="0" smtClean="0"/>
              <a:t>yellow (courtesy </a:t>
            </a:r>
            <a:r>
              <a:rPr lang="en-US" i="1" dirty="0"/>
              <a:t>of Alexander </a:t>
            </a:r>
            <a:r>
              <a:rPr lang="en-US" i="1" dirty="0" err="1"/>
              <a:t>Schug</a:t>
            </a:r>
            <a:r>
              <a:rPr lang="en-US" i="1" dirty="0"/>
              <a:t> and </a:t>
            </a:r>
            <a:r>
              <a:rPr lang="en-US" i="1" dirty="0" err="1"/>
              <a:t>Hendrik</a:t>
            </a:r>
            <a:r>
              <a:rPr lang="en-US" i="1" dirty="0"/>
              <a:t> </a:t>
            </a:r>
            <a:r>
              <a:rPr lang="en-US" i="1" dirty="0" err="1" smtClean="0"/>
              <a:t>Szurmant</a:t>
            </a:r>
            <a:r>
              <a:rPr lang="en-US" i="1" dirty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68881" y="2435823"/>
            <a:ext cx="1926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 </a:t>
            </a:r>
            <a:r>
              <a:rPr lang="en-US" i="1" dirty="0"/>
              <a:t>membrane-bound sensor </a:t>
            </a:r>
            <a:r>
              <a:rPr lang="en-US" i="1" dirty="0" err="1"/>
              <a:t>histidine</a:t>
            </a:r>
            <a:r>
              <a:rPr lang="en-US" i="1" dirty="0"/>
              <a:t> kinase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86042" y="3100126"/>
            <a:ext cx="199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response regulator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465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4f04-08.jpg                                                   0000728Dprojects                       B63F1671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38" y="0"/>
            <a:ext cx="3648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9944" y="1320493"/>
            <a:ext cx="5410200" cy="5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800" dirty="0">
                <a:cs typeface="Calibri"/>
              </a:rPr>
              <a:t>Ligand binding is driven by the </a:t>
            </a:r>
            <a:r>
              <a:rPr lang="en-GB" sz="2800" b="1" dirty="0">
                <a:cs typeface="Calibri"/>
              </a:rPr>
              <a:t>hydrophobic effect </a:t>
            </a:r>
            <a:r>
              <a:rPr lang="en-GB" sz="2800" dirty="0">
                <a:cs typeface="Calibri"/>
              </a:rPr>
              <a:t>and </a:t>
            </a:r>
            <a:r>
              <a:rPr lang="en-GB" sz="2800" b="1" dirty="0">
                <a:cs typeface="Calibri"/>
              </a:rPr>
              <a:t>van der Waals interactions</a:t>
            </a:r>
            <a:r>
              <a:rPr lang="en-GB" sz="2800" dirty="0">
                <a:cs typeface="Calibri"/>
              </a:rPr>
              <a:t>, whereas electrostatic interactions </a:t>
            </a:r>
            <a:r>
              <a:rPr lang="en-GB" sz="2800" dirty="0" smtClean="0">
                <a:cs typeface="Calibri"/>
              </a:rPr>
              <a:t>make them specific</a:t>
            </a:r>
            <a:endParaRPr lang="en-GB" sz="2800" dirty="0" smtClean="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GB" sz="2800" dirty="0" smtClean="0">
                <a:latin typeface="Calibri"/>
                <a:cs typeface="Calibri"/>
              </a:rPr>
              <a:t>PPI interfaces tend to be more </a:t>
            </a:r>
            <a:r>
              <a:rPr lang="en-GB" sz="2800" b="1" dirty="0" smtClean="0">
                <a:latin typeface="Calibri"/>
                <a:cs typeface="Calibri"/>
              </a:rPr>
              <a:t>hydrophobic</a:t>
            </a:r>
            <a:r>
              <a:rPr lang="en-GB" sz="2800" dirty="0" smtClean="0">
                <a:latin typeface="Calibri"/>
                <a:cs typeface="Calibri"/>
              </a:rPr>
              <a:t> than surfaces that do not participate in the binding</a:t>
            </a:r>
          </a:p>
          <a:p>
            <a:pPr marL="342900" indent="-342900">
              <a:buFont typeface="Arial"/>
              <a:buChar char="•"/>
            </a:pPr>
            <a:r>
              <a:rPr lang="en-GB" sz="2800" dirty="0" smtClean="0">
                <a:latin typeface="Calibri"/>
                <a:cs typeface="Calibri"/>
              </a:rPr>
              <a:t>Studies on enzymes demonstrate the importance of the hydrophobic effect also in binding non-protein substrates</a:t>
            </a:r>
            <a:endParaRPr lang="en-GB" sz="2800" dirty="0">
              <a:latin typeface="Calibri"/>
              <a:cs typeface="Calibri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5672" y="443403"/>
            <a:ext cx="3429745" cy="707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latin typeface="Times" charset="0"/>
                <a:sym typeface="Symbol" charset="0"/>
              </a:rPr>
              <a:t>G = H - TS</a:t>
            </a:r>
          </a:p>
        </p:txBody>
      </p:sp>
    </p:spTree>
    <p:extLst>
      <p:ext uri="{BB962C8B-B14F-4D97-AF65-F5344CB8AC3E}">
        <p14:creationId xmlns:p14="http://schemas.microsoft.com/office/powerpoint/2010/main" val="510486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Forces governing </a:t>
            </a:r>
            <a:r>
              <a:rPr lang="en-US" sz="4000" b="1" dirty="0" err="1" smtClean="0">
                <a:solidFill>
                  <a:schemeClr val="bg1"/>
                </a:solidFill>
              </a:rPr>
              <a:t>biomolecular</a:t>
            </a:r>
            <a:r>
              <a:rPr lang="en-US" sz="4000" b="1" dirty="0" smtClean="0">
                <a:solidFill>
                  <a:schemeClr val="bg1"/>
                </a:solidFill>
              </a:rPr>
              <a:t> recognition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89" y="177579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Van der Waals</a:t>
            </a:r>
          </a:p>
          <a:p>
            <a:r>
              <a:rPr lang="en-US" dirty="0" smtClean="0"/>
              <a:t>Electrostatics</a:t>
            </a:r>
          </a:p>
          <a:p>
            <a:r>
              <a:rPr lang="en-US" dirty="0" smtClean="0"/>
              <a:t>Hydrophobic contacts</a:t>
            </a:r>
          </a:p>
          <a:p>
            <a:r>
              <a:rPr lang="en-US" dirty="0" smtClean="0"/>
              <a:t>Hydrogen bonds</a:t>
            </a:r>
          </a:p>
          <a:p>
            <a:r>
              <a:rPr lang="en-US" dirty="0" smtClean="0"/>
              <a:t>Salt bridges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All interactions act at short range </a:t>
            </a:r>
            <a:r>
              <a:rPr lang="en-US" dirty="0" smtClean="0">
                <a:sym typeface="Wingdings"/>
              </a:rPr>
              <a:t> surface complementarity is needed for tight binding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6589" y="646298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Efrat</a:t>
            </a:r>
            <a:r>
              <a:rPr lang="en-US" dirty="0" smtClean="0"/>
              <a:t> </a:t>
            </a:r>
            <a:r>
              <a:rPr lang="en-US" dirty="0" err="1" smtClean="0"/>
              <a:t>Mashiach</a:t>
            </a:r>
            <a:r>
              <a:rPr lang="en-US" dirty="0" smtClean="0"/>
              <a:t>, </a:t>
            </a:r>
            <a:r>
              <a:rPr lang="en-US" dirty="0"/>
              <a:t>http://bioinfo3d.cs.tau.ac.il/</a:t>
            </a:r>
          </a:p>
        </p:txBody>
      </p:sp>
    </p:spTree>
    <p:extLst>
      <p:ext uri="{BB962C8B-B14F-4D97-AF65-F5344CB8AC3E}">
        <p14:creationId xmlns:p14="http://schemas.microsoft.com/office/powerpoint/2010/main" val="11049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Binding </a:t>
            </a:r>
            <a:r>
              <a:rPr lang="en-US" dirty="0"/>
              <a:t>S</a:t>
            </a:r>
            <a:r>
              <a:rPr lang="en-US" dirty="0" smtClean="0"/>
              <a:t>ite (BS)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Geometry alone is insufficient to </a:t>
            </a:r>
            <a:r>
              <a:rPr lang="en-US" dirty="0" err="1" smtClean="0"/>
              <a:t>recognise</a:t>
            </a:r>
            <a:r>
              <a:rPr lang="en-US" dirty="0" smtClean="0"/>
              <a:t> the correct ligand</a:t>
            </a:r>
          </a:p>
          <a:p>
            <a:r>
              <a:rPr lang="en-US" dirty="0"/>
              <a:t>The binding site-ligand match is based on: </a:t>
            </a:r>
            <a:r>
              <a:rPr lang="en-US" b="1" dirty="0">
                <a:solidFill>
                  <a:srgbClr val="FF0000"/>
                </a:solidFill>
              </a:rPr>
              <a:t>geometry</a:t>
            </a:r>
            <a:r>
              <a:rPr lang="en-US" dirty="0"/>
              <a:t> and </a:t>
            </a:r>
            <a:r>
              <a:rPr lang="en-US" b="1" dirty="0" smtClean="0">
                <a:solidFill>
                  <a:srgbClr val="FF0000"/>
                </a:solidFill>
              </a:rPr>
              <a:t>electrostatics</a:t>
            </a:r>
            <a:endParaRPr lang="en-US" dirty="0" smtClean="0"/>
          </a:p>
          <a:p>
            <a:r>
              <a:rPr lang="en-US" dirty="0" smtClean="0"/>
              <a:t>Geometric and electrostatic complementarity can be achieved using different BS architectures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692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60" y="4298"/>
            <a:ext cx="6944701" cy="687266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72416" y="268217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Protein interaction interfaces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71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85" y="1558138"/>
            <a:ext cx="8229600" cy="5108088"/>
          </a:xfrm>
        </p:spPr>
        <p:txBody>
          <a:bodyPr>
            <a:normAutofit/>
          </a:bodyPr>
          <a:lstStyle/>
          <a:p>
            <a:r>
              <a:rPr lang="en-US" dirty="0" smtClean="0"/>
              <a:t>The area of PPI interfaces is large (1000 to 4000 Å</a:t>
            </a:r>
            <a:r>
              <a:rPr lang="en-US" baseline="30000" dirty="0" smtClean="0"/>
              <a:t>2</a:t>
            </a:r>
            <a:r>
              <a:rPr lang="en-US" dirty="0" smtClean="0"/>
              <a:t>) </a:t>
            </a:r>
          </a:p>
          <a:p>
            <a:r>
              <a:rPr lang="en-US" b="1" dirty="0" smtClean="0"/>
              <a:t>Standard-sized </a:t>
            </a:r>
            <a:r>
              <a:rPr lang="en-US" dirty="0" smtClean="0"/>
              <a:t>interfaces are 1200 to 2000 Å</a:t>
            </a:r>
            <a:r>
              <a:rPr lang="en-US" baseline="30000" dirty="0" smtClean="0"/>
              <a:t>2</a:t>
            </a:r>
            <a:endParaRPr lang="en-US" dirty="0" smtClean="0"/>
          </a:p>
          <a:p>
            <a:r>
              <a:rPr lang="en-US" b="1" dirty="0" smtClean="0"/>
              <a:t>Short-lived and low-stability complexes </a:t>
            </a:r>
            <a:r>
              <a:rPr lang="en-US" dirty="0" smtClean="0"/>
              <a:t>-&gt; smaller interfaces (1150–1200 Å</a:t>
            </a:r>
            <a:r>
              <a:rPr lang="en-US" baseline="30000" dirty="0" smtClean="0"/>
              <a:t>2</a:t>
            </a:r>
            <a:r>
              <a:rPr lang="en-US" dirty="0" smtClean="0"/>
              <a:t>) </a:t>
            </a:r>
          </a:p>
          <a:p>
            <a:r>
              <a:rPr lang="en-US" b="1" dirty="0" smtClean="0"/>
              <a:t>Protein-small molecule interaction </a:t>
            </a:r>
            <a:r>
              <a:rPr lang="en-US" dirty="0" smtClean="0"/>
              <a:t>surfaces have a smaller area (300 - 1000 Å</a:t>
            </a:r>
            <a:r>
              <a:rPr lang="en-US" baseline="30000" dirty="0"/>
              <a:t>2</a:t>
            </a:r>
            <a:r>
              <a:rPr lang="en-US" dirty="0" smtClean="0"/>
              <a:t>). </a:t>
            </a:r>
          </a:p>
          <a:p>
            <a:endParaRPr lang="en-US" baseline="30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PPI surface size</a:t>
            </a:r>
            <a:endParaRPr 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35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76" y="1716907"/>
            <a:ext cx="8861764" cy="510808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Flatter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than that of other protein-ligand interfaces</a:t>
            </a:r>
          </a:p>
          <a:p>
            <a:r>
              <a:rPr lang="en-US" dirty="0"/>
              <a:t>L</a:t>
            </a:r>
            <a:r>
              <a:rPr lang="en-US" dirty="0" smtClean="0"/>
              <a:t>ack the grooves and pockets observed at the surfaces binding small molecules</a:t>
            </a:r>
          </a:p>
          <a:p>
            <a:r>
              <a:rPr lang="en-US" dirty="0"/>
              <a:t>G</a:t>
            </a:r>
            <a:r>
              <a:rPr lang="en-US" dirty="0" smtClean="0"/>
              <a:t>enerally </a:t>
            </a:r>
            <a:r>
              <a:rPr lang="en-US" b="1" dirty="0" smtClean="0">
                <a:solidFill>
                  <a:srgbClr val="FF0000"/>
                </a:solidFill>
              </a:rPr>
              <a:t>hydrophobic</a:t>
            </a:r>
            <a:endParaRPr lang="en-US" dirty="0" smtClean="0"/>
          </a:p>
          <a:p>
            <a:r>
              <a:rPr lang="en-US" dirty="0" smtClean="0"/>
              <a:t>Tighter atom packing</a:t>
            </a:r>
          </a:p>
          <a:p>
            <a:r>
              <a:rPr lang="en-US" dirty="0" smtClean="0"/>
              <a:t>Lower polarity</a:t>
            </a:r>
          </a:p>
          <a:p>
            <a:r>
              <a:rPr lang="en-US" dirty="0" smtClean="0"/>
              <a:t>Higher conservation (especially at the center of the interface)</a:t>
            </a:r>
          </a:p>
          <a:p>
            <a:endParaRPr lang="en-US" baseline="30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Other PPI surface features </a:t>
            </a:r>
            <a:endParaRPr 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182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29" y="568943"/>
            <a:ext cx="7463985" cy="46065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14997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home.ku.edu.tr</a:t>
            </a:r>
            <a:r>
              <a:rPr lang="en-US" dirty="0"/>
              <a:t>/~</a:t>
            </a:r>
            <a:r>
              <a:rPr lang="en-US" dirty="0" err="1"/>
              <a:t>okeskin</a:t>
            </a:r>
            <a:r>
              <a:rPr lang="en-US" dirty="0"/>
              <a:t>/INTERFACE/</a:t>
            </a:r>
            <a:r>
              <a:rPr lang="en-US" dirty="0" err="1"/>
              <a:t>INTERFACES.html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52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 smtClean="0"/>
              <a:t>Protein-small molecule: small and deep depressions</a:t>
            </a:r>
            <a:endParaRPr lang="en-US" sz="3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1" y="1498541"/>
            <a:ext cx="7690004" cy="521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51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Some more facts about PPIs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308" y="1863176"/>
            <a:ext cx="891431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400" dirty="0" smtClean="0"/>
              <a:t>Transient interfaces differ from stable interfaces</a:t>
            </a:r>
          </a:p>
          <a:p>
            <a:pPr marL="342900" indent="-342900">
              <a:buFont typeface="Arial"/>
              <a:buChar char="•"/>
            </a:pPr>
            <a:r>
              <a:rPr lang="en-US" sz="3400" dirty="0" smtClean="0"/>
              <a:t>Stable interfaces: less planar, more hydrophobic, better geometric and electrostatic complementarity</a:t>
            </a:r>
          </a:p>
          <a:p>
            <a:pPr marL="342900" indent="-342900">
              <a:buFont typeface="Arial"/>
              <a:buChar char="•"/>
            </a:pPr>
            <a:r>
              <a:rPr lang="en-US" sz="3400" dirty="0" err="1" smtClean="0"/>
              <a:t>Homodimeric</a:t>
            </a:r>
            <a:r>
              <a:rPr lang="en-US" sz="3400" dirty="0" smtClean="0"/>
              <a:t> interfaces resemble protein cores</a:t>
            </a:r>
          </a:p>
          <a:p>
            <a:pPr marL="342900" indent="-342900">
              <a:buFont typeface="Arial"/>
              <a:buChar char="•"/>
            </a:pPr>
            <a:r>
              <a:rPr lang="en-US" sz="3400" dirty="0" err="1" smtClean="0"/>
              <a:t>Heterodimeric</a:t>
            </a:r>
            <a:r>
              <a:rPr lang="en-US" sz="3400" dirty="0" smtClean="0"/>
              <a:t> interfaces are more like regular (i.e. non-binding) surfaces</a:t>
            </a:r>
          </a:p>
        </p:txBody>
      </p:sp>
    </p:spTree>
    <p:extLst>
      <p:ext uri="{BB962C8B-B14F-4D97-AF65-F5344CB8AC3E}">
        <p14:creationId xmlns:p14="http://schemas.microsoft.com/office/powerpoint/2010/main" val="1473732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Conferred by electrostatic interactions</a:t>
            </a:r>
          </a:p>
          <a:p>
            <a:r>
              <a:rPr lang="en-US" dirty="0" smtClean="0"/>
              <a:t>Electrostatic interactions prevent aggregation (mediated by non-polar interactions)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658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Protein-ligand binding energetics</a:t>
            </a:r>
            <a:br>
              <a:rPr lang="en-US" dirty="0" smtClean="0"/>
            </a:br>
            <a:r>
              <a:rPr lang="en-US" sz="3100" dirty="0" smtClean="0"/>
              <a:t>Protein-ligand affinities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Binding energies may range from -2.5 </a:t>
            </a:r>
            <a:r>
              <a:rPr lang="en-US" dirty="0" smtClean="0"/>
              <a:t>to -22 </a:t>
            </a:r>
            <a:r>
              <a:rPr lang="en-US" dirty="0" smtClean="0"/>
              <a:t>kcal/</a:t>
            </a:r>
            <a:r>
              <a:rPr lang="en-US" dirty="0" err="1" smtClean="0"/>
              <a:t>mol</a:t>
            </a:r>
            <a:endParaRPr lang="en-US" dirty="0" smtClean="0"/>
          </a:p>
          <a:p>
            <a:r>
              <a:rPr lang="en-US" dirty="0" smtClean="0"/>
              <a:t>Signal transduction networks -&gt; weak interactions</a:t>
            </a:r>
          </a:p>
          <a:p>
            <a:r>
              <a:rPr lang="en-US" dirty="0" smtClean="0"/>
              <a:t>Cofactor binding by enzymes (reversible but strong) -&gt; -5.5 to -9.5 kcal/</a:t>
            </a:r>
            <a:r>
              <a:rPr lang="en-US" dirty="0" err="1" smtClean="0"/>
              <a:t>mol</a:t>
            </a:r>
            <a:endParaRPr lang="en-US" dirty="0"/>
          </a:p>
          <a:p>
            <a:r>
              <a:rPr lang="en-US" dirty="0" smtClean="0"/>
              <a:t>Antibody-antigen: -8±3 kcal/</a:t>
            </a:r>
            <a:r>
              <a:rPr lang="en-US" dirty="0" err="1" smtClean="0"/>
              <a:t>mol</a:t>
            </a:r>
            <a:endParaRPr lang="en-US" dirty="0" smtClean="0"/>
          </a:p>
          <a:p>
            <a:r>
              <a:rPr lang="en-US" dirty="0" smtClean="0"/>
              <a:t>Receptor-hormone: -12 kcal/</a:t>
            </a:r>
            <a:r>
              <a:rPr lang="en-US" dirty="0" err="1" smtClean="0"/>
              <a:t>mol</a:t>
            </a:r>
            <a:endParaRPr lang="en-US" dirty="0" smtClean="0"/>
          </a:p>
          <a:p>
            <a:r>
              <a:rPr lang="en-US" dirty="0" smtClean="0"/>
              <a:t>Enzyme-inhibitor: -12±3 kcal/</a:t>
            </a:r>
            <a:r>
              <a:rPr lang="en-US" dirty="0" err="1" smtClean="0"/>
              <a:t>mol</a:t>
            </a:r>
            <a:endParaRPr lang="en-US" dirty="0" smtClean="0"/>
          </a:p>
          <a:p>
            <a:r>
              <a:rPr lang="en-US" dirty="0" smtClean="0"/>
              <a:t>Enzyme-transition state: -22±5 kcal/</a:t>
            </a:r>
            <a:r>
              <a:rPr lang="en-US" dirty="0" err="1" smtClean="0"/>
              <a:t>mol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41221" y="6317871"/>
            <a:ext cx="371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Kuntz et al., 1999; </a:t>
            </a:r>
            <a:r>
              <a:rPr lang="en-US" dirty="0" err="1" smtClean="0"/>
              <a:t>Zhang&amp;Houk</a:t>
            </a:r>
            <a:r>
              <a:rPr lang="en-US" dirty="0" smtClean="0"/>
              <a:t>, 2005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97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Hot spots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5543" y="1817449"/>
            <a:ext cx="8898457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/>
              <a:t>The protein-protein binding interface is heterogeneous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Only </a:t>
            </a:r>
            <a:r>
              <a:rPr lang="en-US" sz="2800" dirty="0"/>
              <a:t>certain hydrophobic spots contribute to the free energy </a:t>
            </a:r>
            <a:r>
              <a:rPr lang="en-US" sz="2800" dirty="0" smtClean="0"/>
              <a:t>of binding </a:t>
            </a:r>
            <a:r>
              <a:rPr lang="en-US" sz="2800" dirty="0"/>
              <a:t>and help to hold the two proteins </a:t>
            </a:r>
            <a:r>
              <a:rPr lang="en-US" sz="2800" dirty="0" smtClean="0"/>
              <a:t>together</a:t>
            </a:r>
            <a:endParaRPr lang="en-US" sz="2800" dirty="0"/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Affinity seems to result from a small number of residues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Such residues are </a:t>
            </a:r>
            <a:r>
              <a:rPr lang="en-US" sz="2800" dirty="0"/>
              <a:t>called </a:t>
            </a:r>
            <a:r>
              <a:rPr lang="en-US" sz="2800" b="1" dirty="0">
                <a:solidFill>
                  <a:srgbClr val="FF0000"/>
                </a:solidFill>
              </a:rPr>
              <a:t>hot </a:t>
            </a:r>
            <a:r>
              <a:rPr lang="en-US" sz="2800" b="1" dirty="0" smtClean="0">
                <a:solidFill>
                  <a:srgbClr val="FF0000"/>
                </a:solidFill>
              </a:rPr>
              <a:t>spots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endParaRPr lang="en-US" sz="28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4993352"/>
            <a:ext cx="8229600" cy="1384995"/>
          </a:xfrm>
          <a:prstGeom prst="rect">
            <a:avLst/>
          </a:prstGeom>
          <a:solidFill>
            <a:srgbClr val="FAC090"/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Hot spots </a:t>
            </a:r>
            <a:r>
              <a:rPr lang="en-US" sz="2800" dirty="0" smtClean="0"/>
              <a:t>are defined as residues whose replacement by alanine leads to an affinity/free energy change of at least 2 kcal/</a:t>
            </a:r>
            <a:r>
              <a:rPr lang="en-US" sz="2800" dirty="0" err="1" smtClean="0"/>
              <a:t>mol</a:t>
            </a:r>
            <a:r>
              <a:rPr lang="en-US" sz="2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7965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53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Some fact about </a:t>
            </a:r>
            <a:r>
              <a:rPr lang="en-US" dirty="0" smtClean="0">
                <a:solidFill>
                  <a:srgbClr val="FF0000"/>
                </a:solidFill>
              </a:rPr>
              <a:t>hot spots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1573" y="1733327"/>
            <a:ext cx="88984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/>
              <a:t>Hot </a:t>
            </a:r>
            <a:r>
              <a:rPr lang="en-US" sz="2800" dirty="0"/>
              <a:t>spots account for less than 50% of the contact area of </a:t>
            </a:r>
            <a:r>
              <a:rPr lang="en-US" sz="2800" dirty="0" smtClean="0"/>
              <a:t>PPI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Hot spots tend to be </a:t>
            </a:r>
            <a:r>
              <a:rPr lang="en-US" sz="2800" b="1" dirty="0" smtClean="0"/>
              <a:t>evolutionary conserved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Hot spots tend </a:t>
            </a:r>
            <a:r>
              <a:rPr lang="en-US" sz="2800" dirty="0" smtClean="0"/>
              <a:t>to appear as clusters in the interface</a:t>
            </a:r>
            <a:endParaRPr lang="en-US" sz="2800" dirty="0"/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Some </a:t>
            </a:r>
            <a:r>
              <a:rPr lang="en-US" sz="2800" dirty="0"/>
              <a:t>residues are found more frequently in hot </a:t>
            </a:r>
            <a:r>
              <a:rPr lang="en-US" sz="2800" dirty="0" smtClean="0"/>
              <a:t>spots (e.g., </a:t>
            </a:r>
            <a:r>
              <a:rPr lang="en-US" sz="2800" dirty="0" err="1" smtClean="0"/>
              <a:t>Phe</a:t>
            </a:r>
            <a:r>
              <a:rPr lang="en-US" sz="2800" dirty="0" smtClean="0"/>
              <a:t>, Tyr</a:t>
            </a:r>
            <a:r>
              <a:rPr lang="en-US" sz="2800" dirty="0"/>
              <a:t>, </a:t>
            </a:r>
            <a:r>
              <a:rPr lang="en-US" sz="2800" dirty="0" err="1" smtClean="0"/>
              <a:t>Trp</a:t>
            </a:r>
            <a:r>
              <a:rPr lang="en-US" sz="280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 Hot </a:t>
            </a:r>
            <a:r>
              <a:rPr lang="en-US" sz="2800" dirty="0"/>
              <a:t>spots are surrounded by energetically less important residues that probably separate/</a:t>
            </a:r>
            <a:r>
              <a:rPr lang="en-US" sz="2800" dirty="0" smtClean="0"/>
              <a:t>prevent bulk </a:t>
            </a:r>
            <a:r>
              <a:rPr lang="en-US" sz="2800" dirty="0"/>
              <a:t>water from hot spots</a:t>
            </a:r>
          </a:p>
        </p:txBody>
      </p:sp>
    </p:spTree>
    <p:extLst>
      <p:ext uri="{BB962C8B-B14F-4D97-AF65-F5344CB8AC3E}">
        <p14:creationId xmlns:p14="http://schemas.microsoft.com/office/powerpoint/2010/main" val="1918614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How PPI surfaces can be studied?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64" y="176744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 smtClean="0"/>
              <a:t>Experimental</a:t>
            </a:r>
            <a:r>
              <a:rPr lang="en-US" dirty="0" smtClean="0"/>
              <a:t>:</a:t>
            </a:r>
          </a:p>
          <a:p>
            <a:r>
              <a:rPr lang="en-US" dirty="0" smtClean="0"/>
              <a:t>The </a:t>
            </a:r>
            <a:r>
              <a:rPr lang="en-US" dirty="0"/>
              <a:t>most significant contribution to understanding the PPI surface comes from </a:t>
            </a:r>
            <a:r>
              <a:rPr lang="en-US" u="sng" dirty="0"/>
              <a:t>structural biology </a:t>
            </a:r>
            <a:r>
              <a:rPr lang="en-US" dirty="0"/>
              <a:t>via </a:t>
            </a:r>
            <a:r>
              <a:rPr lang="en-US" b="1" dirty="0">
                <a:solidFill>
                  <a:srgbClr val="FF0000"/>
                </a:solidFill>
              </a:rPr>
              <a:t>X-ray crystallography </a:t>
            </a:r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NMR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as well as </a:t>
            </a:r>
            <a:r>
              <a:rPr lang="en-US" b="1" dirty="0">
                <a:solidFill>
                  <a:srgbClr val="FF0000"/>
                </a:solidFill>
              </a:rPr>
              <a:t>mutational </a:t>
            </a:r>
            <a:r>
              <a:rPr lang="en-US" b="1" dirty="0" smtClean="0">
                <a:solidFill>
                  <a:srgbClr val="FF0000"/>
                </a:solidFill>
              </a:rPr>
              <a:t>studies</a:t>
            </a:r>
          </a:p>
          <a:p>
            <a:pPr marL="0" indent="0">
              <a:buNone/>
            </a:pPr>
            <a:r>
              <a:rPr lang="en-US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Computational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r>
              <a:rPr lang="en-US" dirty="0"/>
              <a:t>Prediction of </a:t>
            </a:r>
            <a:r>
              <a:rPr lang="en-US" dirty="0" smtClean="0"/>
              <a:t>interaction/binding sites</a:t>
            </a:r>
          </a:p>
          <a:p>
            <a:r>
              <a:rPr lang="en-US" dirty="0" smtClean="0"/>
              <a:t>Prediction of protein-protein complexes</a:t>
            </a:r>
          </a:p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mutational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1884502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6211669"/>
            <a:ext cx="9144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www.gauss-centre.eu</a:t>
            </a:r>
            <a:r>
              <a:rPr lang="en-US" dirty="0"/>
              <a:t>/gauss-</a:t>
            </a:r>
            <a:r>
              <a:rPr lang="en-US" dirty="0" err="1"/>
              <a:t>centre</a:t>
            </a:r>
            <a:r>
              <a:rPr lang="en-US" dirty="0"/>
              <a:t>/EN/Projects/</a:t>
            </a:r>
            <a:r>
              <a:rPr lang="en-US" dirty="0" err="1"/>
              <a:t>LifeSciences</a:t>
            </a:r>
            <a:r>
              <a:rPr lang="en-US" dirty="0"/>
              <a:t>/2014/</a:t>
            </a:r>
            <a:r>
              <a:rPr lang="en-US" dirty="0" err="1"/>
              <a:t>zacharias_crowded_enviroment.html?nn</a:t>
            </a:r>
            <a:r>
              <a:rPr lang="en-US" dirty="0"/>
              <a:t>=1361034</a:t>
            </a:r>
          </a:p>
        </p:txBody>
      </p:sp>
      <p:sp>
        <p:nvSpPr>
          <p:cNvPr id="5" name="Rectangle 4"/>
          <p:cNvSpPr/>
          <p:nvPr/>
        </p:nvSpPr>
        <p:spPr>
          <a:xfrm>
            <a:off x="113736" y="1504139"/>
            <a:ext cx="276760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Molecular dynamics simulation snapshot of a </a:t>
            </a:r>
            <a:r>
              <a:rPr lang="en-US" dirty="0" err="1"/>
              <a:t>colicin</a:t>
            </a:r>
            <a:r>
              <a:rPr lang="en-US" dirty="0"/>
              <a:t> E9 and Im9 protein solution (van der Waals presentation and individual colors for each protein) indicating multiple transient association events</a:t>
            </a:r>
          </a:p>
          <a:p>
            <a:r>
              <a:rPr lang="en-US" dirty="0"/>
              <a:t>Copyright: </a:t>
            </a:r>
            <a:r>
              <a:rPr lang="en-US" i="1" dirty="0"/>
              <a:t>© </a:t>
            </a:r>
            <a:r>
              <a:rPr lang="en-US" i="1" dirty="0" err="1"/>
              <a:t>Technische</a:t>
            </a:r>
            <a:r>
              <a:rPr lang="en-US" i="1" dirty="0"/>
              <a:t> </a:t>
            </a:r>
            <a:r>
              <a:rPr lang="en-US" i="1" dirty="0" err="1"/>
              <a:t>Universität</a:t>
            </a:r>
            <a:r>
              <a:rPr lang="en-US" i="1" dirty="0"/>
              <a:t> </a:t>
            </a:r>
            <a:r>
              <a:rPr lang="en-US" i="1" dirty="0" err="1"/>
              <a:t>München</a:t>
            </a:r>
            <a:r>
              <a:rPr lang="en-US" i="1" dirty="0"/>
              <a:t>, </a:t>
            </a:r>
            <a:r>
              <a:rPr lang="en-US" i="1" dirty="0" err="1"/>
              <a:t>Physik</a:t>
            </a:r>
            <a:r>
              <a:rPr lang="en-US" i="1" dirty="0"/>
              <a:t>-Department T38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212" y="-14660"/>
            <a:ext cx="6210968" cy="614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2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1" y="2307567"/>
            <a:ext cx="3663949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936591" y="5597309"/>
            <a:ext cx="78390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 smtClean="0">
                <a:latin typeface="Corbel"/>
                <a:cs typeface="Corbel"/>
              </a:rPr>
              <a:t>DrugScorePPI</a:t>
            </a:r>
            <a:r>
              <a:rPr lang="it-IT" sz="2400" dirty="0" smtClean="0">
                <a:latin typeface="Corbel"/>
                <a:cs typeface="Corbel"/>
              </a:rPr>
              <a:t> and </a:t>
            </a:r>
            <a:r>
              <a:rPr lang="it-IT" sz="2400" b="1" dirty="0" smtClean="0">
                <a:latin typeface="Corbel"/>
                <a:cs typeface="Corbel"/>
              </a:rPr>
              <a:t>Robetta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b="1" dirty="0" smtClean="0">
                <a:latin typeface="Corbel"/>
                <a:cs typeface="Corbel"/>
              </a:rPr>
              <a:t>Alascanning</a:t>
            </a:r>
            <a:r>
              <a:rPr lang="it-IT" sz="2400" dirty="0" smtClean="0">
                <a:latin typeface="Corbel"/>
                <a:cs typeface="Corbel"/>
              </a:rPr>
              <a:t> are dedicated to the </a:t>
            </a:r>
            <a:r>
              <a:rPr lang="it-IT" sz="2400" dirty="0" err="1" smtClean="0">
                <a:latin typeface="Corbel"/>
                <a:cs typeface="Corbel"/>
              </a:rPr>
              <a:t>identification</a:t>
            </a:r>
            <a:r>
              <a:rPr lang="it-IT" sz="2400" dirty="0" smtClean="0">
                <a:latin typeface="Corbel"/>
                <a:cs typeface="Corbel"/>
              </a:rPr>
              <a:t> of hot </a:t>
            </a:r>
            <a:r>
              <a:rPr lang="it-IT" sz="2400" dirty="0" err="1" smtClean="0">
                <a:latin typeface="Corbel"/>
                <a:cs typeface="Corbel"/>
              </a:rPr>
              <a:t>spots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at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protein-protein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interfaces</a:t>
            </a:r>
            <a:endParaRPr lang="it-IT" dirty="0" smtClean="0">
              <a:latin typeface="Century Gothic"/>
              <a:cs typeface="Century Gothic"/>
            </a:endParaRPr>
          </a:p>
          <a:p>
            <a:endParaRPr lang="it-IT" dirty="0">
              <a:latin typeface="Century Gothic"/>
              <a:cs typeface="Century Gothic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40777" y="207120"/>
            <a:ext cx="8472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sz="2800" b="1" dirty="0" smtClean="0">
                <a:solidFill>
                  <a:srgbClr val="FFFFFF"/>
                </a:solidFill>
                <a:latin typeface="Corbel"/>
                <a:cs typeface="Corbel"/>
              </a:rPr>
              <a:t>omputational alanine-scanning in protein-protein interfaces</a:t>
            </a:r>
            <a:endParaRPr lang="it-IT" sz="28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304800" y="5040868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latin typeface="Corbel"/>
                <a:cs typeface="Corbel"/>
                <a:hlinkClick r:id="rId4"/>
              </a:rPr>
              <a:t>http://cpclab.uni-duesseldorf.de/dsppi/</a:t>
            </a:r>
            <a:endParaRPr lang="it-IT" sz="2000" dirty="0" smtClean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rcRect b="3462"/>
          <a:stretch>
            <a:fillRect/>
          </a:stretch>
        </p:blipFill>
        <p:spPr>
          <a:xfrm>
            <a:off x="4419600" y="914399"/>
            <a:ext cx="4536055" cy="2721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ttangolo 10"/>
          <p:cNvSpPr/>
          <p:nvPr/>
        </p:nvSpPr>
        <p:spPr>
          <a:xfrm>
            <a:off x="4198390" y="3733800"/>
            <a:ext cx="49758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6"/>
              </a:rPr>
              <a:t>http://robetta.bakerlab.org/alascansubmit.jsp</a:t>
            </a:r>
            <a:endParaRPr lang="it-IT" sz="2000" dirty="0" smtClean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898214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48291"/>
            <a:ext cx="4369731" cy="21076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614" y="4316040"/>
            <a:ext cx="3224309" cy="22285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ttangolo 9"/>
          <p:cNvSpPr/>
          <p:nvPr/>
        </p:nvSpPr>
        <p:spPr>
          <a:xfrm>
            <a:off x="4705301" y="150673"/>
            <a:ext cx="42757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 smtClean="0">
                <a:latin typeface="Corbel"/>
                <a:cs typeface="Corbel"/>
              </a:rPr>
              <a:t>HotPOINT</a:t>
            </a:r>
            <a:r>
              <a:rPr lang="it-IT" sz="2000" dirty="0" smtClean="0">
                <a:latin typeface="Corbel"/>
                <a:cs typeface="Corbel"/>
              </a:rPr>
              <a:t> calculates solvent accessibilities and total </a:t>
            </a:r>
            <a:r>
              <a:rPr lang="it-IT" sz="2000" dirty="0" err="1" smtClean="0">
                <a:latin typeface="Corbel"/>
                <a:cs typeface="Corbel"/>
              </a:rPr>
              <a:t>contact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potentials</a:t>
            </a:r>
            <a:r>
              <a:rPr lang="it-IT" sz="2000" dirty="0" smtClean="0">
                <a:latin typeface="Corbel"/>
                <a:cs typeface="Corbel"/>
              </a:rPr>
              <a:t>.  It predicts hot spots at the </a:t>
            </a:r>
            <a:r>
              <a:rPr lang="it-IT" sz="2000" dirty="0" err="1" smtClean="0">
                <a:latin typeface="Corbel"/>
                <a:cs typeface="Corbel"/>
              </a:rPr>
              <a:t>complex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interface</a:t>
            </a:r>
            <a:endParaRPr lang="it-IT" sz="2000" dirty="0">
              <a:latin typeface="Corbel"/>
              <a:cs typeface="Corbel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799" y="1908643"/>
            <a:ext cx="2876503" cy="303694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rcRect l="2697" t="71064" r="52809" b="19029"/>
          <a:stretch>
            <a:fillRect/>
          </a:stretch>
        </p:blipFill>
        <p:spPr>
          <a:xfrm>
            <a:off x="136118" y="2171548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6"/>
          <a:srcRect l="50112" t="71064" r="5393" b="19029"/>
          <a:stretch>
            <a:fillRect/>
          </a:stretch>
        </p:blipFill>
        <p:spPr>
          <a:xfrm>
            <a:off x="4114799" y="2220387"/>
            <a:ext cx="3477317" cy="512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ttangolo 13"/>
          <p:cNvSpPr/>
          <p:nvPr/>
        </p:nvSpPr>
        <p:spPr>
          <a:xfrm>
            <a:off x="93591" y="4998184"/>
            <a:ext cx="56769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 smtClean="0">
                <a:latin typeface="Corbel"/>
                <a:cs typeface="Corbel"/>
              </a:rPr>
              <a:t>PIC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recognises</a:t>
            </a:r>
            <a:r>
              <a:rPr lang="it-IT" sz="2000" dirty="0" smtClean="0">
                <a:latin typeface="Corbel"/>
                <a:cs typeface="Corbel"/>
              </a:rPr>
              <a:t> various kinds of interactions, such as disulphide bonds, hydrophobic interactions, ionic interactions, hydrogen bonds, aromatic- aromatic interactions, aromatic-sulphur interactions and cation-π interactions between proteins in a </a:t>
            </a:r>
            <a:r>
              <a:rPr lang="it-IT" sz="2000" dirty="0" err="1" smtClean="0">
                <a:latin typeface="Corbel"/>
                <a:cs typeface="Corbel"/>
              </a:rPr>
              <a:t>complex</a:t>
            </a:r>
            <a:endParaRPr lang="it-IT" sz="2000" dirty="0">
              <a:latin typeface="Corbel"/>
              <a:cs typeface="Corbel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5329381" y="3800188"/>
            <a:ext cx="38395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7"/>
              </a:rPr>
              <a:t>http://crick.mbu.iisc.ernet.in/~PIC/</a:t>
            </a:r>
            <a:endParaRPr lang="it-IT" sz="2000" dirty="0" smtClean="0"/>
          </a:p>
          <a:p>
            <a:endParaRPr lang="it-IT" sz="2000" dirty="0"/>
          </a:p>
        </p:txBody>
      </p:sp>
      <p:sp>
        <p:nvSpPr>
          <p:cNvPr id="16" name="Rettangolo 15"/>
          <p:cNvSpPr/>
          <p:nvPr/>
        </p:nvSpPr>
        <p:spPr>
          <a:xfrm>
            <a:off x="93591" y="11668"/>
            <a:ext cx="41088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latin typeface="Corbel"/>
                <a:cs typeface="Corbel"/>
                <a:hlinkClick r:id="rId8"/>
              </a:rPr>
              <a:t>http://prism.ccbb.ku.edu.tr/hotpoint/</a:t>
            </a:r>
            <a:endParaRPr lang="it-IT" sz="2000" dirty="0" smtClean="0">
              <a:latin typeface="Corbel"/>
              <a:cs typeface="Corbel"/>
            </a:endParaRPr>
          </a:p>
          <a:p>
            <a:endParaRPr lang="it-IT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32527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Prediction of protein-protein interactions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4315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Corbel"/>
                <a:cs typeface="Corbel"/>
              </a:rPr>
              <a:t>Phylogenetic profiling</a:t>
            </a:r>
          </a:p>
          <a:p>
            <a:r>
              <a:rPr lang="en-US" dirty="0">
                <a:latin typeface="Corbel"/>
                <a:cs typeface="Corbel"/>
              </a:rPr>
              <a:t>Prediction of co-evolved protein pairs based on similar phylogenetic </a:t>
            </a:r>
            <a:r>
              <a:rPr lang="en-US" dirty="0" smtClean="0">
                <a:latin typeface="Corbel"/>
                <a:cs typeface="Corbel"/>
              </a:rPr>
              <a:t>trees</a:t>
            </a:r>
          </a:p>
          <a:p>
            <a:r>
              <a:rPr lang="en-US" dirty="0">
                <a:latin typeface="Corbel"/>
                <a:cs typeface="Corbel"/>
              </a:rPr>
              <a:t>Rosetta stone </a:t>
            </a:r>
            <a:r>
              <a:rPr lang="en-US" dirty="0" smtClean="0">
                <a:latin typeface="Corbel"/>
                <a:cs typeface="Corbel"/>
              </a:rPr>
              <a:t>method</a:t>
            </a:r>
          </a:p>
          <a:p>
            <a:r>
              <a:rPr lang="en-US" dirty="0" smtClean="0">
                <a:latin typeface="Corbel"/>
                <a:cs typeface="Corbel"/>
              </a:rPr>
              <a:t>Association methods</a:t>
            </a:r>
          </a:p>
          <a:p>
            <a:r>
              <a:rPr lang="en-US" dirty="0" smtClean="0">
                <a:latin typeface="Corbel"/>
                <a:cs typeface="Corbel"/>
              </a:rPr>
              <a:t>Bayesian </a:t>
            </a:r>
            <a:r>
              <a:rPr lang="en-US" dirty="0">
                <a:latin typeface="Corbel"/>
                <a:cs typeface="Corbel"/>
              </a:rPr>
              <a:t>network </a:t>
            </a:r>
            <a:r>
              <a:rPr lang="en-US" dirty="0" err="1" smtClean="0">
                <a:latin typeface="Corbel"/>
                <a:cs typeface="Corbel"/>
              </a:rPr>
              <a:t>modelling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Domain-pair exclusion </a:t>
            </a:r>
            <a:r>
              <a:rPr lang="en-US" dirty="0" smtClean="0">
                <a:latin typeface="Corbel"/>
                <a:cs typeface="Corbel"/>
              </a:rPr>
              <a:t>analysis</a:t>
            </a:r>
          </a:p>
          <a:p>
            <a:r>
              <a:rPr lang="en-US" dirty="0">
                <a:latin typeface="Corbel"/>
                <a:cs typeface="Corbel"/>
              </a:rPr>
              <a:t>Supervised learning problem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Gene </a:t>
            </a:r>
            <a:r>
              <a:rPr lang="en-US" dirty="0" smtClean="0">
                <a:latin typeface="Corbel"/>
                <a:cs typeface="Corbel"/>
              </a:rPr>
              <a:t>fusion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Classification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methods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Inference of interactions from homologous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structures</a:t>
            </a:r>
          </a:p>
          <a:p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Identification of structural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patterns (hot spots)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Protein-protein docking</a:t>
            </a:r>
            <a:endParaRPr lang="en-US" b="1" dirty="0">
              <a:solidFill>
                <a:srgbClr val="FF0000"/>
              </a:solidFill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7359165" y="4818914"/>
            <a:ext cx="325626" cy="1531363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98758" y="5252894"/>
            <a:ext cx="6451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3D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08647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43022" y="262806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3D </a:t>
            </a:r>
            <a:r>
              <a:rPr lang="en-US" dirty="0" err="1" smtClean="0">
                <a:solidFill>
                  <a:schemeClr val="bg1"/>
                </a:solidFill>
              </a:rPr>
              <a:t>modelling</a:t>
            </a:r>
            <a:r>
              <a:rPr lang="en-US" dirty="0" smtClean="0">
                <a:solidFill>
                  <a:schemeClr val="bg1"/>
                </a:solidFill>
              </a:rPr>
              <a:t> of protein complexes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522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5"/>
          <p:cNvPicPr>
            <a:picLocks noChangeAspect="1"/>
          </p:cNvPicPr>
          <p:nvPr/>
        </p:nvPicPr>
        <p:blipFill>
          <a:blip r:embed="rId2"/>
          <a:srcRect l="39617"/>
          <a:stretch>
            <a:fillRect/>
          </a:stretch>
        </p:blipFill>
        <p:spPr>
          <a:xfrm>
            <a:off x="5228445" y="2977337"/>
            <a:ext cx="3251966" cy="3581401"/>
          </a:xfrm>
          <a:prstGeom prst="rect">
            <a:avLst/>
          </a:prstGeom>
        </p:spPr>
      </p:pic>
      <p:grpSp>
        <p:nvGrpSpPr>
          <p:cNvPr id="7" name="Gruppo 10"/>
          <p:cNvGrpSpPr/>
          <p:nvPr/>
        </p:nvGrpSpPr>
        <p:grpSpPr>
          <a:xfrm>
            <a:off x="1817367" y="3242459"/>
            <a:ext cx="3160152" cy="3630054"/>
            <a:chOff x="219542" y="2999347"/>
            <a:chExt cx="3160152" cy="3630054"/>
          </a:xfrm>
        </p:grpSpPr>
        <p:pic>
          <p:nvPicPr>
            <p:cNvPr id="8" name="Immagine 8"/>
            <p:cNvPicPr>
              <a:picLocks noChangeAspect="1"/>
            </p:cNvPicPr>
            <p:nvPr/>
          </p:nvPicPr>
          <p:blipFill>
            <a:blip r:embed="rId2"/>
            <a:srcRect t="53191" r="59715"/>
            <a:stretch>
              <a:fillRect/>
            </a:stretch>
          </p:blipFill>
          <p:spPr>
            <a:xfrm>
              <a:off x="1210142" y="4953000"/>
              <a:ext cx="2169552" cy="1676401"/>
            </a:xfrm>
            <a:prstGeom prst="rect">
              <a:avLst/>
            </a:prstGeom>
          </p:spPr>
        </p:pic>
        <p:pic>
          <p:nvPicPr>
            <p:cNvPr id="9" name="Immagine 9"/>
            <p:cNvPicPr>
              <a:picLocks noChangeAspect="1"/>
            </p:cNvPicPr>
            <p:nvPr/>
          </p:nvPicPr>
          <p:blipFill>
            <a:blip r:embed="rId2"/>
            <a:srcRect r="63212" b="46219"/>
            <a:stretch>
              <a:fillRect/>
            </a:stretch>
          </p:blipFill>
          <p:spPr>
            <a:xfrm>
              <a:off x="219542" y="2999347"/>
              <a:ext cx="1981200" cy="1926106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7222"/>
            <a:ext cx="8229600" cy="78618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What is molecular docking?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5285"/>
            <a:ext cx="9039411" cy="222800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Computational </a:t>
            </a:r>
            <a:r>
              <a:rPr lang="en-US" sz="2400" dirty="0">
                <a:latin typeface="Corbel"/>
                <a:cs typeface="Corbel"/>
              </a:rPr>
              <a:t>schemes </a:t>
            </a:r>
            <a:r>
              <a:rPr lang="en-US" sz="2400" dirty="0" smtClean="0">
                <a:latin typeface="Corbel"/>
                <a:cs typeface="Corbel"/>
              </a:rPr>
              <a:t>that attempt </a:t>
            </a:r>
            <a:r>
              <a:rPr lang="en-US" sz="2400" dirty="0">
                <a:latin typeface="Corbel"/>
                <a:cs typeface="Corbel"/>
              </a:rPr>
              <a:t>to find the “best” matching between two </a:t>
            </a:r>
            <a:r>
              <a:rPr lang="en-US" sz="2400" dirty="0" smtClean="0">
                <a:latin typeface="Corbel"/>
                <a:cs typeface="Corbel"/>
              </a:rPr>
              <a:t>molecules, a </a:t>
            </a:r>
            <a:r>
              <a:rPr lang="en-US" sz="2400" b="1" dirty="0" smtClean="0">
                <a:latin typeface="Corbel"/>
                <a:cs typeface="Corbel"/>
              </a:rPr>
              <a:t>receptor</a:t>
            </a:r>
            <a:r>
              <a:rPr lang="en-US" sz="2400" dirty="0" smtClean="0">
                <a:latin typeface="Corbel"/>
                <a:cs typeface="Corbel"/>
              </a:rPr>
              <a:t> and a </a:t>
            </a:r>
            <a:r>
              <a:rPr lang="en-US" sz="2400" b="1" dirty="0" smtClean="0">
                <a:latin typeface="Corbel"/>
                <a:cs typeface="Corbel"/>
              </a:rPr>
              <a:t>ligand</a:t>
            </a:r>
          </a:p>
          <a:p>
            <a:r>
              <a:rPr lang="en-US" sz="2400" dirty="0">
                <a:latin typeface="Corbel"/>
                <a:cs typeface="Corbel"/>
              </a:rPr>
              <a:t>The </a:t>
            </a:r>
            <a:r>
              <a:rPr lang="en-US" sz="2400" i="1" dirty="0">
                <a:latin typeface="Corbel"/>
                <a:cs typeface="Corbel"/>
              </a:rPr>
              <a:t>molecular </a:t>
            </a:r>
            <a:r>
              <a:rPr lang="en-US" sz="2400" i="1" dirty="0" smtClean="0">
                <a:latin typeface="Corbel"/>
                <a:cs typeface="Corbel"/>
              </a:rPr>
              <a:t>docking problem </a:t>
            </a:r>
            <a:r>
              <a:rPr lang="en-US" sz="2400" dirty="0">
                <a:latin typeface="Corbel"/>
                <a:cs typeface="Corbel"/>
              </a:rPr>
              <a:t>can be defined as follows: </a:t>
            </a:r>
            <a:r>
              <a:rPr lang="en-US" sz="2400" b="1" dirty="0" smtClean="0">
                <a:latin typeface="Corbel"/>
                <a:cs typeface="Corbel"/>
              </a:rPr>
              <a:t>given </a:t>
            </a:r>
            <a:r>
              <a:rPr lang="en-US" sz="2400" b="1" dirty="0">
                <a:latin typeface="Corbel"/>
                <a:cs typeface="Corbel"/>
              </a:rPr>
              <a:t>the </a:t>
            </a:r>
            <a:r>
              <a:rPr lang="en-US" sz="2400" b="1" dirty="0" smtClean="0">
                <a:latin typeface="Corbel"/>
                <a:cs typeface="Corbel"/>
              </a:rPr>
              <a:t>atomic coordinates </a:t>
            </a:r>
            <a:r>
              <a:rPr lang="en-US" sz="2400" b="1" dirty="0">
                <a:latin typeface="Corbel"/>
                <a:cs typeface="Corbel"/>
              </a:rPr>
              <a:t>of two molecules, predict their “correct” </a:t>
            </a:r>
            <a:r>
              <a:rPr lang="en-US" sz="2400" b="1" dirty="0" smtClean="0">
                <a:latin typeface="Corbel"/>
                <a:cs typeface="Corbel"/>
              </a:rPr>
              <a:t>bound association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290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Halperin</a:t>
            </a:r>
            <a:r>
              <a:rPr lang="en-US" dirty="0" smtClean="0"/>
              <a:t> et al. Proteins, 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61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Protein</a:t>
            </a:r>
            <a:r>
              <a:rPr lang="en-US" sz="3600" b="1" dirty="0">
                <a:solidFill>
                  <a:srgbClr val="FFFFFF"/>
                </a:solidFill>
                <a:latin typeface="Corbel"/>
                <a:cs typeface="Corbel"/>
              </a:rPr>
              <a:t>-protein </a:t>
            </a:r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docking: </a:t>
            </a:r>
            <a:r>
              <a:rPr lang="en-US" sz="3600" b="1" dirty="0" err="1" smtClean="0">
                <a:solidFill>
                  <a:srgbClr val="FFFFFF"/>
                </a:solidFill>
                <a:latin typeface="Corbel"/>
                <a:cs typeface="Corbel"/>
              </a:rPr>
              <a:t>modelling</a:t>
            </a:r>
            <a:r>
              <a:rPr lang="en-US" sz="3600" b="1" dirty="0" smtClean="0">
                <a:solidFill>
                  <a:srgbClr val="FFFFFF"/>
                </a:solidFill>
                <a:latin typeface="Corbel"/>
                <a:cs typeface="Corbel"/>
              </a:rPr>
              <a:t> the structure of protein complexes</a:t>
            </a:r>
            <a:endParaRPr lang="en-US" sz="36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059" y="1826687"/>
            <a:ext cx="8680823" cy="3871407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Used to model protein complexes </a:t>
            </a:r>
          </a:p>
          <a:p>
            <a:r>
              <a:rPr lang="en-US" sz="2800" dirty="0" smtClean="0">
                <a:latin typeface="Corbel"/>
                <a:cs typeface="Corbel"/>
              </a:rPr>
              <a:t>It is the </a:t>
            </a:r>
            <a:r>
              <a:rPr lang="en-US" sz="2800" dirty="0">
                <a:latin typeface="Corbel"/>
                <a:cs typeface="Corbel"/>
              </a:rPr>
              <a:t>“gold standard” for prediction of </a:t>
            </a:r>
            <a:r>
              <a:rPr lang="en-US" sz="2800" dirty="0" smtClean="0">
                <a:latin typeface="Corbel"/>
                <a:cs typeface="Corbel"/>
              </a:rPr>
              <a:t>PPIs </a:t>
            </a:r>
          </a:p>
          <a:p>
            <a:r>
              <a:rPr lang="en-US" sz="2800" dirty="0">
                <a:latin typeface="Corbel"/>
                <a:cs typeface="Corbel"/>
              </a:rPr>
              <a:t>I</a:t>
            </a:r>
            <a:r>
              <a:rPr lang="en-US" sz="2800" dirty="0" smtClean="0">
                <a:latin typeface="Corbel"/>
                <a:cs typeface="Corbel"/>
              </a:rPr>
              <a:t>t makes it </a:t>
            </a:r>
            <a:r>
              <a:rPr lang="en-US" sz="2800" dirty="0">
                <a:latin typeface="Corbel"/>
                <a:cs typeface="Corbel"/>
              </a:rPr>
              <a:t>possible to figure out </a:t>
            </a:r>
            <a:r>
              <a:rPr lang="en-US" sz="2800" dirty="0" smtClean="0">
                <a:latin typeface="Corbel"/>
                <a:cs typeface="Corbel"/>
              </a:rPr>
              <a:t>how </a:t>
            </a:r>
            <a:r>
              <a:rPr lang="en-US" sz="2800" dirty="0">
                <a:latin typeface="Corbel"/>
                <a:cs typeface="Corbel"/>
              </a:rPr>
              <a:t>the interaction takes </a:t>
            </a:r>
            <a:r>
              <a:rPr lang="en-US" sz="2800" dirty="0" smtClean="0">
                <a:latin typeface="Corbel"/>
                <a:cs typeface="Corbel"/>
              </a:rPr>
              <a:t>place ("mode" of binding)</a:t>
            </a:r>
          </a:p>
          <a:p>
            <a:r>
              <a:rPr lang="en-US" sz="2800" dirty="0">
                <a:latin typeface="Corbel"/>
                <a:cs typeface="Corbel"/>
              </a:rPr>
              <a:t>It is computationally very challenging and thus very unlikely to be applied for high throughput </a:t>
            </a:r>
            <a:r>
              <a:rPr lang="en-US" sz="2800" dirty="0" smtClean="0">
                <a:latin typeface="Corbel"/>
                <a:cs typeface="Corbel"/>
              </a:rPr>
              <a:t>purposes</a:t>
            </a:r>
            <a:endParaRPr lang="en-US" sz="2800" dirty="0">
              <a:latin typeface="Corbel"/>
              <a:cs typeface="Corbe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29892" y="6335059"/>
            <a:ext cx="385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rbel"/>
                <a:cs typeface="Corbel"/>
              </a:rPr>
              <a:t>Ngounou</a:t>
            </a:r>
            <a:r>
              <a:rPr lang="en-US" dirty="0" smtClean="0">
                <a:latin typeface="Corbel"/>
                <a:cs typeface="Corbel"/>
              </a:rPr>
              <a:t> </a:t>
            </a:r>
            <a:r>
              <a:rPr lang="en-US" dirty="0" err="1" smtClean="0">
                <a:latin typeface="Corbel"/>
                <a:cs typeface="Corbel"/>
              </a:rPr>
              <a:t>Wetie</a:t>
            </a:r>
            <a:r>
              <a:rPr lang="en-US" dirty="0" smtClean="0">
                <a:latin typeface="Corbel"/>
                <a:cs typeface="Corbel"/>
              </a:rPr>
              <a:t> et al. Proteomics, 2013</a:t>
            </a:r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64608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48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What types of questions can docking address? 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1" y="1543126"/>
            <a:ext cx="8904941" cy="47908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rbel"/>
                <a:cs typeface="Corbel"/>
              </a:rPr>
              <a:t>If receptor and ligand do bind </a:t>
            </a:r>
            <a:r>
              <a:rPr lang="en-US" sz="2400" i="1" dirty="0" smtClean="0">
                <a:solidFill>
                  <a:srgbClr val="FF0000"/>
                </a:solidFill>
                <a:latin typeface="Corbel"/>
                <a:cs typeface="Corbel"/>
              </a:rPr>
              <a:t>in vivo</a:t>
            </a:r>
            <a:r>
              <a:rPr lang="en-US" sz="2400" dirty="0" smtClean="0">
                <a:solidFill>
                  <a:srgbClr val="FF0000"/>
                </a:solidFill>
                <a:latin typeface="Corbel"/>
                <a:cs typeface="Corbel"/>
              </a:rPr>
              <a:t>:</a:t>
            </a:r>
          </a:p>
          <a:p>
            <a:r>
              <a:rPr lang="en-US" sz="2400" dirty="0" smtClean="0">
                <a:latin typeface="Corbel"/>
                <a:cs typeface="Corbel"/>
              </a:rPr>
              <a:t>What is the spatial configuration they adopt in their bound state?</a:t>
            </a:r>
          </a:p>
          <a:p>
            <a:r>
              <a:rPr lang="it-IT" sz="2400" dirty="0" err="1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 the </a:t>
            </a:r>
            <a:r>
              <a:rPr lang="it-IT" sz="2400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 of the </a:t>
            </a:r>
            <a:r>
              <a:rPr lang="it-IT" sz="2400" dirty="0" err="1">
                <a:latin typeface="Corbel"/>
                <a:cs typeface="Corbel"/>
              </a:rPr>
              <a:t>protein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>
                <a:latin typeface="Corbel"/>
                <a:cs typeface="Corbel"/>
              </a:rPr>
              <a:t> (</a:t>
            </a:r>
            <a:r>
              <a:rPr lang="it-IT" sz="2400" b="1" dirty="0" err="1">
                <a:latin typeface="Corbel"/>
                <a:cs typeface="Corbel"/>
              </a:rPr>
              <a:t>near</a:t>
            </a:r>
            <a:r>
              <a:rPr lang="it-IT" sz="2400" b="1" dirty="0">
                <a:latin typeface="Corbel"/>
                <a:cs typeface="Corbel"/>
              </a:rPr>
              <a:t>-native </a:t>
            </a:r>
            <a:r>
              <a:rPr lang="it-IT" sz="2400" b="1" dirty="0" err="1">
                <a:latin typeface="Corbel"/>
                <a:cs typeface="Corbel"/>
              </a:rPr>
              <a:t>structure</a:t>
            </a:r>
            <a:r>
              <a:rPr lang="it-IT" sz="2400" dirty="0">
                <a:latin typeface="Corbel"/>
                <a:cs typeface="Corbel"/>
              </a:rPr>
              <a:t>) in </a:t>
            </a:r>
            <a:r>
              <a:rPr lang="it-IT" sz="2400" dirty="0" err="1">
                <a:latin typeface="Corbel"/>
                <a:cs typeface="Corbel"/>
              </a:rPr>
              <a:t>atomic</a:t>
            </a:r>
            <a:r>
              <a:rPr lang="it-IT" sz="2400" dirty="0">
                <a:latin typeface="Corbel"/>
                <a:cs typeface="Corbel"/>
              </a:rPr>
              <a:t> </a:t>
            </a:r>
            <a:r>
              <a:rPr lang="it-IT" sz="2400" dirty="0" err="1">
                <a:latin typeface="Corbel"/>
                <a:cs typeface="Corbel"/>
              </a:rPr>
              <a:t>details</a:t>
            </a:r>
            <a:r>
              <a:rPr lang="it-IT" sz="2400" dirty="0">
                <a:latin typeface="Corbel"/>
                <a:cs typeface="Corbel"/>
              </a:rPr>
              <a:t> ? </a:t>
            </a:r>
            <a:endParaRPr lang="en-US" sz="2400" dirty="0" smtClean="0">
              <a:latin typeface="Corbel"/>
              <a:cs typeface="Corbel"/>
            </a:endParaRPr>
          </a:p>
          <a:p>
            <a:r>
              <a:rPr lang="en-US" sz="2400" dirty="0" smtClean="0">
                <a:latin typeface="Corbel"/>
                <a:cs typeface="Corbel"/>
              </a:rPr>
              <a:t>How strong or weak is their interaction (= which types of interactions are present)?</a:t>
            </a:r>
          </a:p>
          <a:p>
            <a:r>
              <a:rPr lang="it-IT" sz="2400" dirty="0" err="1" smtClean="0">
                <a:latin typeface="Corbel"/>
                <a:cs typeface="Corbel"/>
              </a:rPr>
              <a:t>What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is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orientation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>
                <a:latin typeface="Corbel"/>
                <a:cs typeface="Corbel"/>
              </a:rPr>
              <a:t>that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 smtClean="0">
                <a:latin typeface="Corbel"/>
                <a:cs typeface="Corbel"/>
              </a:rPr>
              <a:t>maximises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 smtClean="0">
                <a:latin typeface="Corbel"/>
                <a:cs typeface="Corbel"/>
              </a:rPr>
              <a:t>interaction</a:t>
            </a:r>
            <a:r>
              <a:rPr lang="it-IT" sz="2400" dirty="0" smtClean="0">
                <a:latin typeface="Corbel"/>
                <a:cs typeface="Corbel"/>
              </a:rPr>
              <a:t>,</a:t>
            </a:r>
            <a:r>
              <a:rPr lang="it-IT" sz="2400" dirty="0">
                <a:latin typeface="Corbel"/>
                <a:cs typeface="Corbel"/>
              </a:rPr>
              <a:t> </a:t>
            </a:r>
            <a:r>
              <a:rPr lang="it-IT" sz="2400" dirty="0" err="1" smtClean="0">
                <a:latin typeface="Corbel"/>
                <a:cs typeface="Corbel"/>
              </a:rPr>
              <a:t>minimising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 smtClean="0">
                <a:latin typeface="Corbel"/>
                <a:cs typeface="Corbel"/>
              </a:rPr>
              <a:t>energy</a:t>
            </a:r>
            <a:r>
              <a:rPr lang="it-IT" sz="2400" dirty="0" smtClean="0">
                <a:latin typeface="Corbel"/>
                <a:cs typeface="Corbel"/>
              </a:rPr>
              <a:t> of</a:t>
            </a:r>
            <a:r>
              <a:rPr lang="it-IT" sz="2400" dirty="0">
                <a:latin typeface="Corbel"/>
                <a:cs typeface="Corbel"/>
              </a:rPr>
              <a:t> the </a:t>
            </a:r>
            <a:r>
              <a:rPr lang="it-IT" sz="2400" dirty="0" err="1">
                <a:latin typeface="Corbel"/>
                <a:cs typeface="Corbel"/>
              </a:rPr>
              <a:t>complex</a:t>
            </a:r>
            <a:r>
              <a:rPr lang="it-IT" sz="2400" dirty="0" smtClean="0">
                <a:latin typeface="Corbel"/>
                <a:cs typeface="Corbel"/>
              </a:rPr>
              <a:t>?</a:t>
            </a:r>
          </a:p>
          <a:p>
            <a:pPr marL="0" indent="0">
              <a:buNone/>
            </a:pPr>
            <a:endParaRPr lang="en-US" sz="2400" dirty="0" smtClean="0">
              <a:latin typeface="Corbel"/>
              <a:cs typeface="Corbel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rbel"/>
                <a:cs typeface="Corbel"/>
              </a:rPr>
              <a:t>If they don't bind:</a:t>
            </a:r>
          </a:p>
          <a:p>
            <a:r>
              <a:rPr lang="en-US" sz="2400" dirty="0" smtClean="0">
                <a:latin typeface="Corbel"/>
                <a:cs typeface="Corbel"/>
              </a:rPr>
              <a:t>Would they bind if there was a mutation?</a:t>
            </a:r>
          </a:p>
        </p:txBody>
      </p:sp>
    </p:spTree>
    <p:extLst>
      <p:ext uri="{BB962C8B-B14F-4D97-AF65-F5344CB8AC3E}">
        <p14:creationId xmlns:p14="http://schemas.microsoft.com/office/powerpoint/2010/main" val="3736813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Docking prerequisites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249" y="1600200"/>
            <a:ext cx="8624793" cy="45259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molecular structure (spatial coordinates) of </a:t>
            </a:r>
            <a:r>
              <a:rPr lang="en-US" dirty="0"/>
              <a:t>the interacting partners </a:t>
            </a:r>
          </a:p>
          <a:p>
            <a:pPr lvl="2">
              <a:buFont typeface="Courier New"/>
              <a:buChar char="o"/>
            </a:pPr>
            <a:r>
              <a:rPr lang="en-US" dirty="0"/>
              <a:t>has been determined experimentally</a:t>
            </a:r>
          </a:p>
          <a:p>
            <a:pPr marL="0" indent="0">
              <a:buNone/>
            </a:pPr>
            <a:r>
              <a:rPr lang="en-US" dirty="0"/>
              <a:t>	or</a:t>
            </a:r>
          </a:p>
          <a:p>
            <a:pPr lvl="2">
              <a:buFont typeface="Courier New"/>
              <a:buChar char="o"/>
            </a:pPr>
            <a:r>
              <a:rPr lang="en-US" dirty="0" smtClean="0"/>
              <a:t>can </a:t>
            </a:r>
            <a:r>
              <a:rPr lang="en-US" dirty="0"/>
              <a:t>be "safely" </a:t>
            </a:r>
            <a:r>
              <a:rPr lang="en-US" dirty="0" smtClean="0"/>
              <a:t>predicted</a:t>
            </a:r>
          </a:p>
          <a:p>
            <a:r>
              <a:rPr lang="en-US" dirty="0" smtClean="0"/>
              <a:t>Computing power</a:t>
            </a:r>
          </a:p>
        </p:txBody>
      </p:sp>
    </p:spTree>
    <p:extLst>
      <p:ext uri="{BB962C8B-B14F-4D97-AF65-F5344CB8AC3E}">
        <p14:creationId xmlns:p14="http://schemas.microsoft.com/office/powerpoint/2010/main" val="3143871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nteract2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2689173"/>
            <a:ext cx="8966200" cy="322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992"/>
            <a:ext cx="8229600" cy="83100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"Bound" docking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712" y="1374160"/>
            <a:ext cx="8791388" cy="1942353"/>
          </a:xfrm>
        </p:spPr>
        <p:txBody>
          <a:bodyPr>
            <a:normAutofit/>
          </a:bodyPr>
          <a:lstStyle/>
          <a:p>
            <a:r>
              <a:rPr lang="en-US" sz="2200" dirty="0" smtClean="0"/>
              <a:t>Tries to reconstruct a complex using the bound structures of the receptor and the ligand</a:t>
            </a:r>
          </a:p>
          <a:p>
            <a:r>
              <a:rPr lang="en-US" sz="2200" dirty="0" smtClean="0"/>
              <a:t>After artificial separation of the receptor and the ligand, the goal is to reconstruct the native complex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57200" y="5787033"/>
            <a:ext cx="69536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/>
              <a:t>No conformational changes are involved</a:t>
            </a:r>
          </a:p>
          <a:p>
            <a:pPr marL="285750" indent="-285750">
              <a:buFont typeface="Arial"/>
              <a:buChar char="•"/>
            </a:pPr>
            <a:r>
              <a:rPr lang="en-US" sz="2200" b="1" dirty="0"/>
              <a:t>Used as first test to validate the algorithm</a:t>
            </a:r>
          </a:p>
        </p:txBody>
      </p:sp>
    </p:spTree>
    <p:extLst>
      <p:ext uri="{BB962C8B-B14F-4D97-AF65-F5344CB8AC3E}">
        <p14:creationId xmlns:p14="http://schemas.microsoft.com/office/powerpoint/2010/main" val="1832133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act2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" y="4021189"/>
            <a:ext cx="7870605" cy="28193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592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"Unbound" or "predictive" docking</a:t>
            </a: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082" y="1504550"/>
            <a:ext cx="8910918" cy="4525963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Corbel"/>
                <a:cs typeface="Corbel"/>
              </a:rPr>
              <a:t>Tries to reconstruct a complex using the unbound structures of the receptor and the ligand</a:t>
            </a:r>
          </a:p>
          <a:p>
            <a:r>
              <a:rPr lang="en-US" sz="2200" dirty="0" smtClean="0">
                <a:latin typeface="Corbel"/>
                <a:cs typeface="Corbel"/>
              </a:rPr>
              <a:t>An "unbound" structure maybe a </a:t>
            </a:r>
            <a:r>
              <a:rPr lang="en-US" sz="2200" b="1" dirty="0" smtClean="0">
                <a:solidFill>
                  <a:srgbClr val="FF0000"/>
                </a:solidFill>
                <a:latin typeface="Corbel"/>
                <a:cs typeface="Corbel"/>
              </a:rPr>
              <a:t>native</a:t>
            </a:r>
            <a:r>
              <a:rPr lang="en-US" sz="2200" dirty="0" smtClean="0">
                <a:solidFill>
                  <a:srgbClr val="FF0000"/>
                </a:solidFill>
                <a:latin typeface="Corbel"/>
                <a:cs typeface="Corbel"/>
              </a:rPr>
              <a:t> </a:t>
            </a:r>
            <a:r>
              <a:rPr lang="en-US" sz="2200" dirty="0" smtClean="0">
                <a:latin typeface="Corbel"/>
                <a:cs typeface="Corbel"/>
              </a:rPr>
              <a:t>structure, a </a:t>
            </a:r>
            <a:r>
              <a:rPr lang="en-US" sz="2200" b="1" dirty="0" smtClean="0">
                <a:solidFill>
                  <a:srgbClr val="FF0000"/>
                </a:solidFill>
                <a:latin typeface="Corbel"/>
                <a:cs typeface="Corbel"/>
              </a:rPr>
              <a:t>pseudo-native </a:t>
            </a:r>
            <a:r>
              <a:rPr lang="en-US" sz="2200" dirty="0" smtClean="0">
                <a:latin typeface="Corbel"/>
                <a:cs typeface="Corbel"/>
              </a:rPr>
              <a:t>structure, or a </a:t>
            </a:r>
            <a:r>
              <a:rPr lang="en-US" sz="2200" b="1" dirty="0" err="1" smtClean="0">
                <a:solidFill>
                  <a:srgbClr val="FF0000"/>
                </a:solidFill>
                <a:latin typeface="Corbel"/>
                <a:cs typeface="Corbel"/>
              </a:rPr>
              <a:t>modelled</a:t>
            </a:r>
            <a:r>
              <a:rPr lang="en-US" sz="2200" dirty="0" smtClean="0">
                <a:solidFill>
                  <a:srgbClr val="FF0000"/>
                </a:solidFill>
                <a:latin typeface="Corbel"/>
                <a:cs typeface="Corbel"/>
              </a:rPr>
              <a:t> </a:t>
            </a:r>
            <a:r>
              <a:rPr lang="en-US" sz="2200" dirty="0" smtClean="0">
                <a:latin typeface="Corbel"/>
                <a:cs typeface="Corbel"/>
              </a:rPr>
              <a:t>structure</a:t>
            </a:r>
          </a:p>
          <a:p>
            <a:r>
              <a:rPr lang="en-US" sz="2200" b="1" dirty="0" smtClean="0">
                <a:latin typeface="Corbel"/>
                <a:cs typeface="Corbel"/>
              </a:rPr>
              <a:t>Native</a:t>
            </a:r>
            <a:r>
              <a:rPr lang="en-US" sz="2200" dirty="0" smtClean="0">
                <a:latin typeface="Corbel"/>
                <a:cs typeface="Corbel"/>
              </a:rPr>
              <a:t>: free in solution, in its </a:t>
            </a:r>
            <a:r>
              <a:rPr lang="en-US" sz="2200" dirty="0" err="1" smtClean="0">
                <a:latin typeface="Corbel"/>
                <a:cs typeface="Corbel"/>
              </a:rPr>
              <a:t>uncomplexed</a:t>
            </a:r>
            <a:r>
              <a:rPr lang="en-US" sz="2200" dirty="0" smtClean="0">
                <a:latin typeface="Corbel"/>
                <a:cs typeface="Corbel"/>
              </a:rPr>
              <a:t> state</a:t>
            </a:r>
          </a:p>
          <a:p>
            <a:r>
              <a:rPr lang="en-US" sz="2200" b="1" dirty="0" smtClean="0">
                <a:latin typeface="Corbel"/>
                <a:cs typeface="Corbel"/>
              </a:rPr>
              <a:t>Pseudo-native</a:t>
            </a:r>
            <a:r>
              <a:rPr lang="en-US" sz="2200" dirty="0" smtClean="0">
                <a:latin typeface="Corbel"/>
                <a:cs typeface="Corbel"/>
              </a:rPr>
              <a:t>: structure </a:t>
            </a:r>
            <a:r>
              <a:rPr lang="en-US" sz="2200" dirty="0" err="1" smtClean="0">
                <a:latin typeface="Corbel"/>
                <a:cs typeface="Corbel"/>
              </a:rPr>
              <a:t>complexed</a:t>
            </a:r>
            <a:r>
              <a:rPr lang="en-US" sz="2200" dirty="0" smtClean="0">
                <a:latin typeface="Corbel"/>
                <a:cs typeface="Corbel"/>
              </a:rPr>
              <a:t> with a molecule different from the one used for the docking</a:t>
            </a:r>
            <a:endParaRPr lang="en-US" sz="2200" dirty="0">
              <a:latin typeface="Corbel"/>
              <a:cs typeface="Corbe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97435" y="6389778"/>
            <a:ext cx="290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Halperin</a:t>
            </a:r>
            <a:r>
              <a:rPr lang="en-US" dirty="0" smtClean="0"/>
              <a:t> et al. Proteins, 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76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Protein-ligand interactions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98701"/>
            <a:ext cx="8229600" cy="178098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elemental ions</a:t>
            </a:r>
          </a:p>
          <a:p>
            <a:r>
              <a:rPr lang="en-US" dirty="0" smtClean="0"/>
              <a:t>small organic molecules (~600 Da or less)</a:t>
            </a:r>
          </a:p>
          <a:p>
            <a:r>
              <a:rPr lang="en-US" dirty="0" smtClean="0"/>
              <a:t>peptides</a:t>
            </a:r>
          </a:p>
          <a:p>
            <a:r>
              <a:rPr lang="en-US" dirty="0" smtClean="0"/>
              <a:t>macromolecules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0930" y="1759442"/>
            <a:ext cx="787587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Protein functions are based on the capability of proteins to bind a certain ligand (or more)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4205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Unbound docking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6284"/>
            <a:ext cx="8513811" cy="268147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orbel"/>
                <a:cs typeface="Corbel"/>
              </a:rPr>
              <a:t>It is far more complex than bound </a:t>
            </a:r>
            <a:r>
              <a:rPr lang="en-US" dirty="0" smtClean="0">
                <a:latin typeface="Corbel"/>
                <a:cs typeface="Corbel"/>
              </a:rPr>
              <a:t>docking</a:t>
            </a:r>
          </a:p>
          <a:p>
            <a:r>
              <a:rPr lang="en-US" dirty="0" smtClean="0">
                <a:latin typeface="Corbel"/>
                <a:cs typeface="Corbel"/>
              </a:rPr>
              <a:t>Problems: </a:t>
            </a:r>
          </a:p>
          <a:p>
            <a:pPr lvl="1"/>
            <a:r>
              <a:rPr lang="en-US" dirty="0" smtClean="0">
                <a:latin typeface="Corbel"/>
                <a:cs typeface="Corbel"/>
              </a:rPr>
              <a:t>conformational changes (side-chains and backbone movements)</a:t>
            </a:r>
          </a:p>
          <a:p>
            <a:pPr lvl="1"/>
            <a:r>
              <a:rPr lang="en-US" dirty="0" smtClean="0">
                <a:latin typeface="Corbel"/>
                <a:cs typeface="Corbel"/>
              </a:rPr>
              <a:t>experimental errors in the structures</a:t>
            </a:r>
          </a:p>
          <a:p>
            <a:pPr lvl="1"/>
            <a:r>
              <a:rPr lang="en-US" dirty="0" smtClean="0">
                <a:latin typeface="Corbel"/>
                <a:cs typeface="Corbel"/>
              </a:rPr>
              <a:t>reliability of models</a:t>
            </a:r>
            <a:endParaRPr lang="en-US" dirty="0">
              <a:latin typeface="Corbel"/>
              <a:cs typeface="Corbe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017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The three key ingredients in docking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7270" y="1935917"/>
            <a:ext cx="5061201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Representation of the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23719" y="3507729"/>
            <a:ext cx="5008302" cy="584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Conformational space search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7295" y="5207001"/>
            <a:ext cx="5141151" cy="5847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Ranking of potential solutions</a:t>
            </a:r>
          </a:p>
        </p:txBody>
      </p:sp>
    </p:spTree>
    <p:extLst>
      <p:ext uri="{BB962C8B-B14F-4D97-AF65-F5344CB8AC3E}">
        <p14:creationId xmlns:p14="http://schemas.microsoft.com/office/powerpoint/2010/main" val="1135368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The three key ingredients in docking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7270" y="1935917"/>
            <a:ext cx="5061201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Representation of the system</a:t>
            </a:r>
          </a:p>
        </p:txBody>
      </p:sp>
    </p:spTree>
    <p:extLst>
      <p:ext uri="{BB962C8B-B14F-4D97-AF65-F5344CB8AC3E}">
        <p14:creationId xmlns:p14="http://schemas.microsoft.com/office/powerpoint/2010/main" val="1456569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450" y="177928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rbel"/>
                <a:cs typeface="Corbel"/>
              </a:rPr>
              <a:t>Docking essentially simulates the interaction of the protein surface</a:t>
            </a:r>
          </a:p>
          <a:p>
            <a:pPr marL="0" indent="0">
              <a:buNone/>
            </a:pPr>
            <a:endParaRPr lang="en-US" dirty="0" smtClean="0">
              <a:latin typeface="Corbel"/>
              <a:cs typeface="Corbel"/>
            </a:endParaRPr>
          </a:p>
          <a:p>
            <a:r>
              <a:rPr lang="en-US" dirty="0">
                <a:latin typeface="Corbel"/>
                <a:cs typeface="Corbel"/>
              </a:rPr>
              <a:t>How do we define a protein surface? 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Mathematical models (e.g. geometrical shape descriptors, a grid)</a:t>
            </a:r>
          </a:p>
          <a:p>
            <a:pPr lvl="1"/>
            <a:r>
              <a:rPr lang="en-US" dirty="0">
                <a:latin typeface="Corbel"/>
                <a:cs typeface="Corbel"/>
              </a:rPr>
              <a:t>Static or dynamic treatment of the protein frame (rigid </a:t>
            </a:r>
            <a:r>
              <a:rPr lang="en-US" dirty="0" err="1">
                <a:latin typeface="Corbel"/>
                <a:cs typeface="Corbel"/>
              </a:rPr>
              <a:t>vs</a:t>
            </a:r>
            <a:r>
              <a:rPr lang="en-US" dirty="0">
                <a:latin typeface="Corbel"/>
                <a:cs typeface="Corbel"/>
              </a:rPr>
              <a:t> flexible</a:t>
            </a:r>
            <a:r>
              <a:rPr lang="en-US" dirty="0" smtClean="0">
                <a:latin typeface="Corbel"/>
                <a:cs typeface="Corbel"/>
              </a:rPr>
              <a:t>)</a:t>
            </a:r>
          </a:p>
          <a:p>
            <a:endParaRPr lang="en-US" dirty="0" smtClean="0">
              <a:latin typeface="Corbel"/>
              <a:cs typeface="Corbel"/>
            </a:endParaRPr>
          </a:p>
          <a:p>
            <a:pPr marL="457200" lvl="1" indent="0">
              <a:buNone/>
            </a:pPr>
            <a:endParaRPr lang="en-US" dirty="0">
              <a:latin typeface="Corbel"/>
              <a:cs typeface="Corbe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97270" y="418777"/>
            <a:ext cx="5061201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Representation of the system</a:t>
            </a:r>
          </a:p>
        </p:txBody>
      </p:sp>
    </p:spTree>
    <p:extLst>
      <p:ext uri="{BB962C8B-B14F-4D97-AF65-F5344CB8AC3E}">
        <p14:creationId xmlns:p14="http://schemas.microsoft.com/office/powerpoint/2010/main" val="170027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76941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Surface representation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32070" y="6559681"/>
            <a:ext cx="5085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www.chem.leeds.ac.uk</a:t>
            </a:r>
            <a:r>
              <a:rPr lang="en-US" sz="1600" dirty="0"/>
              <a:t>/ICAMS/</a:t>
            </a:r>
            <a:r>
              <a:rPr lang="en-US" sz="1600" dirty="0" err="1"/>
              <a:t>eccc</a:t>
            </a:r>
            <a:r>
              <a:rPr lang="en-US" sz="1600" dirty="0"/>
              <a:t>/</a:t>
            </a:r>
            <a:r>
              <a:rPr lang="en-US" sz="1600" dirty="0" err="1" smtClean="0"/>
              <a:t>cangaroo.html</a:t>
            </a:r>
            <a:endParaRPr lang="en-US" sz="1600" dirty="0"/>
          </a:p>
        </p:txBody>
      </p:sp>
      <p:pic>
        <p:nvPicPr>
          <p:cNvPr id="7" name="Picture 6" descr="img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80" y="1175375"/>
            <a:ext cx="3302756" cy="2467353"/>
          </a:xfrm>
          <a:prstGeom prst="rect">
            <a:avLst/>
          </a:prstGeom>
        </p:spPr>
      </p:pic>
      <p:pic>
        <p:nvPicPr>
          <p:cNvPr id="8" name="Picture 7" descr="img1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69" y="1193016"/>
            <a:ext cx="3390662" cy="24163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53911" y="781533"/>
            <a:ext cx="304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Sparse surface (</a:t>
            </a:r>
            <a:r>
              <a:rPr lang="en-US" dirty="0" err="1" smtClean="0">
                <a:solidFill>
                  <a:srgbClr val="FFFFFF"/>
                </a:solidFill>
              </a:rPr>
              <a:t>Shuo</a:t>
            </a:r>
            <a:r>
              <a:rPr lang="en-US" dirty="0" smtClean="0">
                <a:solidFill>
                  <a:srgbClr val="FFFFFF"/>
                </a:solidFill>
              </a:rPr>
              <a:t> Lin et al.)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4844" y="796474"/>
            <a:ext cx="251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Dense surface (Connolly)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1910" y="4310693"/>
            <a:ext cx="820488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rbel"/>
                <a:cs typeface="Corbel"/>
              </a:rPr>
              <a:t>The choice of the system (surface) representation decides the types of conformational search algorithms, and the ways to rank potential solutions</a:t>
            </a:r>
          </a:p>
        </p:txBody>
      </p:sp>
    </p:spTree>
    <p:extLst>
      <p:ext uri="{BB962C8B-B14F-4D97-AF65-F5344CB8AC3E}">
        <p14:creationId xmlns:p14="http://schemas.microsoft.com/office/powerpoint/2010/main" val="4139606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The three key ingredients in docking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7270" y="1935917"/>
            <a:ext cx="5061201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Representation of the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23719" y="3507729"/>
            <a:ext cx="5008302" cy="584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Conformational space search </a:t>
            </a:r>
          </a:p>
        </p:txBody>
      </p:sp>
    </p:spTree>
    <p:extLst>
      <p:ext uri="{BB962C8B-B14F-4D97-AF65-F5344CB8AC3E}">
        <p14:creationId xmlns:p14="http://schemas.microsoft.com/office/powerpoint/2010/main" val="4261465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4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836" y="3550333"/>
            <a:ext cx="3836883" cy="30102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756643"/>
            <a:ext cx="5532571" cy="3730896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ym typeface="Wingdings"/>
              </a:rPr>
              <a:t>Computationally difficult </a:t>
            </a:r>
            <a:r>
              <a:rPr lang="en-US" sz="2800" dirty="0" smtClean="0">
                <a:sym typeface="Wingdings"/>
              </a:rPr>
              <a:t>- there are many ways to put two molecules together (3 translational + 3 rotational degrees of freedom)</a:t>
            </a:r>
          </a:p>
          <a:p>
            <a:r>
              <a:rPr lang="en-US" sz="2800" b="1" dirty="0" smtClean="0">
                <a:sym typeface="Wingdings"/>
              </a:rPr>
              <a:t>Goal</a:t>
            </a:r>
            <a:r>
              <a:rPr lang="en-US" sz="2800" dirty="0" smtClean="0">
                <a:sym typeface="Wingdings"/>
              </a:rPr>
              <a:t>: locate the most stable state (global minimum) in the energy landscape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88023" y="1635036"/>
            <a:ext cx="90396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>
                <a:sym typeface="Wingdings"/>
              </a:rPr>
              <a:t>Efficient search </a:t>
            </a:r>
            <a:r>
              <a:rPr lang="en-US" sz="2800" b="1" dirty="0" smtClean="0">
                <a:sym typeface="Wingdings"/>
              </a:rPr>
              <a:t>algorithm </a:t>
            </a:r>
            <a:r>
              <a:rPr lang="en-US" sz="2800" dirty="0" smtClean="0">
                <a:sym typeface="Wingdings"/>
              </a:rPr>
              <a:t>– fast and effective </a:t>
            </a:r>
            <a:r>
              <a:rPr lang="en-US" sz="2800" dirty="0">
                <a:sym typeface="Wingdings"/>
              </a:rPr>
              <a:t> </a:t>
            </a:r>
            <a:r>
              <a:rPr lang="en-US" sz="2800" dirty="0" smtClean="0">
                <a:sym typeface="Wingdings"/>
              </a:rPr>
              <a:t>in </a:t>
            </a:r>
            <a:r>
              <a:rPr lang="en-US" sz="2800" dirty="0">
                <a:sym typeface="Wingdings"/>
              </a:rPr>
              <a:t>covering the relevant conformational space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41359" y="349962"/>
            <a:ext cx="5008302" cy="584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Conformational space search </a:t>
            </a:r>
          </a:p>
        </p:txBody>
      </p:sp>
    </p:spTree>
    <p:extLst>
      <p:ext uri="{BB962C8B-B14F-4D97-AF65-F5344CB8AC3E}">
        <p14:creationId xmlns:p14="http://schemas.microsoft.com/office/powerpoint/2010/main" val="336453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71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Rigid </a:t>
            </a:r>
            <a:r>
              <a:rPr lang="en-US" b="1" dirty="0" err="1" smtClean="0">
                <a:solidFill>
                  <a:srgbClr val="FFFFFF"/>
                </a:solidFill>
              </a:rPr>
              <a:t>vs</a:t>
            </a:r>
            <a:r>
              <a:rPr lang="en-US" b="1" dirty="0" smtClean="0">
                <a:solidFill>
                  <a:srgbClr val="FFFFFF"/>
                </a:solidFill>
              </a:rPr>
              <a:t> flexible docking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Rigid body </a:t>
            </a:r>
            <a:r>
              <a:rPr lang="en-US" dirty="0" smtClean="0"/>
              <a:t>- highly simplistic model regarding the two proteins as two rigid solid bodies </a:t>
            </a:r>
          </a:p>
          <a:p>
            <a:r>
              <a:rPr lang="en-US" dirty="0" smtClean="0"/>
              <a:t>S</a:t>
            </a:r>
            <a:r>
              <a:rPr lang="en-US" b="1" dirty="0" smtClean="0"/>
              <a:t>emi-flexible </a:t>
            </a:r>
            <a:r>
              <a:rPr lang="en-US" dirty="0" smtClean="0"/>
              <a:t>- one of the molecules is considered flexible, while the receptor is regarded as rigid</a:t>
            </a:r>
          </a:p>
          <a:p>
            <a:r>
              <a:rPr lang="en-US" b="1" dirty="0" smtClean="0"/>
              <a:t>Flexible</a:t>
            </a:r>
            <a:r>
              <a:rPr lang="en-US" dirty="0" smtClean="0"/>
              <a:t> </a:t>
            </a:r>
            <a:r>
              <a:rPr lang="en-US" b="1" dirty="0" smtClean="0"/>
              <a:t>docking</a:t>
            </a:r>
            <a:r>
              <a:rPr lang="en-US" dirty="0" smtClean="0"/>
              <a:t> – both molecules are considered flexible, though flexibility is limited or simplified</a:t>
            </a:r>
          </a:p>
        </p:txBody>
      </p:sp>
    </p:spTree>
    <p:extLst>
      <p:ext uri="{BB962C8B-B14F-4D97-AF65-F5344CB8AC3E}">
        <p14:creationId xmlns:p14="http://schemas.microsoft.com/office/powerpoint/2010/main" val="3911959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Docking algorithms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Rigid</a:t>
            </a:r>
            <a:r>
              <a:rPr lang="en-US" b="1" dirty="0"/>
              <a:t> </a:t>
            </a:r>
            <a:r>
              <a:rPr lang="en-US" b="1" dirty="0" smtClean="0"/>
              <a:t>docking</a:t>
            </a:r>
          </a:p>
          <a:p>
            <a:pPr lvl="1"/>
            <a:r>
              <a:rPr lang="en-US" dirty="0" smtClean="0">
                <a:sym typeface="Wingdings"/>
              </a:rPr>
              <a:t>fast </a:t>
            </a:r>
            <a:r>
              <a:rPr lang="en-US" dirty="0">
                <a:sym typeface="Wingdings"/>
              </a:rPr>
              <a:t> can explore the entire receptor and ligand surfaces 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/>
              <a:t>Less accurate</a:t>
            </a:r>
          </a:p>
          <a:p>
            <a:pPr lvl="1"/>
            <a:r>
              <a:rPr lang="en-US" dirty="0">
                <a:sym typeface="Wingdings"/>
              </a:rPr>
              <a:t>flexibility = "soft" belt into which atoms can </a:t>
            </a:r>
            <a:r>
              <a:rPr lang="en-US" dirty="0" smtClean="0">
                <a:sym typeface="Wingdings"/>
              </a:rPr>
              <a:t>penetrate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Flexible docking</a:t>
            </a:r>
          </a:p>
          <a:p>
            <a:pPr lvl="1"/>
            <a:r>
              <a:rPr lang="en-US" dirty="0" smtClean="0">
                <a:sym typeface="Wingdings"/>
              </a:rPr>
              <a:t>Slower</a:t>
            </a:r>
          </a:p>
          <a:p>
            <a:pPr lvl="1"/>
            <a:r>
              <a:rPr lang="en-US" dirty="0" smtClean="0">
                <a:sym typeface="Wingdings"/>
              </a:rPr>
              <a:t>More accurate</a:t>
            </a:r>
          </a:p>
          <a:p>
            <a:pPr lvl="1"/>
            <a:r>
              <a:rPr lang="en-US" dirty="0" smtClean="0">
                <a:sym typeface="Wingdings"/>
              </a:rPr>
              <a:t>Can model side-chain/backbone flexibility</a:t>
            </a:r>
          </a:p>
          <a:p>
            <a:pPr lvl="1"/>
            <a:r>
              <a:rPr lang="en-US" dirty="0" smtClean="0">
                <a:sym typeface="Wingdings"/>
              </a:rPr>
              <a:t>highly </a:t>
            </a:r>
            <a:r>
              <a:rPr lang="en-US" dirty="0">
                <a:sym typeface="Wingdings"/>
              </a:rPr>
              <a:t>reliable but too slow for extensive ligand </a:t>
            </a:r>
            <a:r>
              <a:rPr lang="en-US" dirty="0" smtClean="0">
                <a:sym typeface="Wingdings"/>
              </a:rPr>
              <a:t>docking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16287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23547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194036" y="1235471"/>
            <a:ext cx="873167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AutoNum type="arabicParenR"/>
            </a:pPr>
            <a:r>
              <a:rPr lang="it-IT" sz="2800" b="1" dirty="0" err="1" smtClean="0">
                <a:latin typeface="Corbel"/>
                <a:cs typeface="Corbel"/>
              </a:rPr>
              <a:t>scan</a:t>
            </a:r>
            <a:r>
              <a:rPr lang="it-IT" sz="2800" b="1" dirty="0" smtClean="0">
                <a:latin typeface="Corbel"/>
                <a:cs typeface="Corbel"/>
              </a:rPr>
              <a:t> of the </a:t>
            </a:r>
            <a:r>
              <a:rPr lang="it-IT" sz="2800" b="1" dirty="0" err="1" smtClean="0">
                <a:latin typeface="Corbel"/>
                <a:cs typeface="Corbel"/>
              </a:rPr>
              <a:t>entire</a:t>
            </a:r>
            <a:r>
              <a:rPr lang="it-IT" sz="2800" b="1" dirty="0" smtClean="0">
                <a:latin typeface="Corbel"/>
                <a:cs typeface="Corbel"/>
              </a:rPr>
              <a:t> </a:t>
            </a:r>
            <a:r>
              <a:rPr lang="it-IT" sz="2800" b="1" dirty="0" err="1" smtClean="0">
                <a:latin typeface="Corbel"/>
                <a:cs typeface="Corbel"/>
              </a:rPr>
              <a:t>solution</a:t>
            </a:r>
            <a:r>
              <a:rPr lang="it-IT" sz="2800" b="1" dirty="0" smtClean="0">
                <a:latin typeface="Corbel"/>
                <a:cs typeface="Corbel"/>
              </a:rPr>
              <a:t> </a:t>
            </a:r>
            <a:r>
              <a:rPr lang="it-IT" sz="2800" b="1" dirty="0" err="1" smtClean="0">
                <a:latin typeface="Corbel"/>
                <a:cs typeface="Corbel"/>
              </a:rPr>
              <a:t>space</a:t>
            </a:r>
            <a:r>
              <a:rPr lang="it-IT" sz="2800" b="1" dirty="0" smtClean="0">
                <a:latin typeface="Corbel"/>
                <a:cs typeface="Corbel"/>
              </a:rPr>
              <a:t> in a </a:t>
            </a:r>
            <a:r>
              <a:rPr lang="it-IT" sz="2800" b="1" dirty="0" err="1" smtClean="0">
                <a:latin typeface="Corbel"/>
                <a:cs typeface="Corbel"/>
              </a:rPr>
              <a:t>predefined</a:t>
            </a:r>
            <a:r>
              <a:rPr lang="it-IT" sz="2800" b="1" dirty="0" smtClean="0">
                <a:latin typeface="Corbel"/>
                <a:cs typeface="Corbel"/>
              </a:rPr>
              <a:t> </a:t>
            </a:r>
            <a:r>
              <a:rPr lang="it-IT" sz="2800" b="1" dirty="0" err="1" smtClean="0">
                <a:latin typeface="Corbel"/>
                <a:cs typeface="Corbel"/>
              </a:rPr>
              <a:t>systematic</a:t>
            </a:r>
            <a:r>
              <a:rPr lang="it-IT" sz="2800" b="1" dirty="0" smtClean="0">
                <a:latin typeface="Corbel"/>
                <a:cs typeface="Corbel"/>
              </a:rPr>
              <a:t> </a:t>
            </a:r>
            <a:r>
              <a:rPr lang="it-IT" sz="2800" b="1" dirty="0" err="1" smtClean="0">
                <a:latin typeface="Corbel"/>
                <a:cs typeface="Corbel"/>
              </a:rPr>
              <a:t>manner</a:t>
            </a:r>
            <a:endParaRPr lang="it-IT" sz="2800" b="1" dirty="0">
              <a:latin typeface="Corbel"/>
              <a:cs typeface="Corbel"/>
            </a:endParaRPr>
          </a:p>
          <a:p>
            <a:pPr marL="0" lvl="1"/>
            <a:r>
              <a:rPr lang="it-IT" sz="2200" dirty="0" smtClean="0">
                <a:latin typeface="Corbel"/>
                <a:cs typeface="Corbel"/>
              </a:rPr>
              <a:t>e.g., complete </a:t>
            </a:r>
            <a:r>
              <a:rPr lang="it-IT" sz="2200" dirty="0" err="1" smtClean="0">
                <a:latin typeface="Corbel"/>
                <a:cs typeface="Corbel"/>
              </a:rPr>
              <a:t>searches</a:t>
            </a:r>
            <a:r>
              <a:rPr lang="it-IT" sz="2200" dirty="0" smtClean="0">
                <a:latin typeface="Corbel"/>
                <a:cs typeface="Corbel"/>
              </a:rPr>
              <a:t> of </a:t>
            </a:r>
            <a:r>
              <a:rPr lang="it-IT" sz="2200" dirty="0" err="1" smtClean="0">
                <a:latin typeface="Corbel"/>
                <a:cs typeface="Corbel"/>
              </a:rPr>
              <a:t>all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orientations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between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two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rigid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molecules</a:t>
            </a:r>
            <a:r>
              <a:rPr lang="it-IT" sz="2200" dirty="0" smtClean="0">
                <a:latin typeface="Corbel"/>
                <a:cs typeface="Corbel"/>
              </a:rPr>
              <a:t> by </a:t>
            </a:r>
            <a:r>
              <a:rPr lang="it-IT" sz="2200" dirty="0" err="1" smtClean="0">
                <a:latin typeface="Corbel"/>
                <a:cs typeface="Corbel"/>
              </a:rPr>
              <a:t>systematically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rotating</a:t>
            </a:r>
            <a:r>
              <a:rPr lang="it-IT" sz="2200" dirty="0" smtClean="0">
                <a:latin typeface="Corbel"/>
                <a:cs typeface="Corbel"/>
              </a:rPr>
              <a:t> and </a:t>
            </a:r>
            <a:r>
              <a:rPr lang="it-IT" sz="2200" dirty="0" err="1" smtClean="0">
                <a:latin typeface="Corbel"/>
                <a:cs typeface="Corbel"/>
              </a:rPr>
              <a:t>translating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one</a:t>
            </a:r>
            <a:r>
              <a:rPr lang="it-IT" sz="2200" dirty="0" smtClean="0">
                <a:latin typeface="Corbel"/>
                <a:cs typeface="Corbel"/>
              </a:rPr>
              <a:t> 	</a:t>
            </a:r>
            <a:r>
              <a:rPr lang="it-IT" sz="2200" dirty="0" err="1" smtClean="0">
                <a:latin typeface="Corbel"/>
                <a:cs typeface="Corbel"/>
              </a:rPr>
              <a:t>molecule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about</a:t>
            </a:r>
            <a:r>
              <a:rPr lang="it-IT" sz="2200" dirty="0" smtClean="0">
                <a:latin typeface="Corbel"/>
                <a:cs typeface="Corbel"/>
              </a:rPr>
              <a:t> the </a:t>
            </a:r>
            <a:r>
              <a:rPr lang="it-IT" sz="2200" dirty="0" err="1" smtClean="0">
                <a:latin typeface="Corbel"/>
                <a:cs typeface="Corbel"/>
              </a:rPr>
              <a:t>other</a:t>
            </a:r>
            <a:endParaRPr lang="it-IT" sz="2200" b="1" dirty="0" smtClean="0">
              <a:latin typeface="Corbel"/>
              <a:cs typeface="Corbel"/>
            </a:endParaRPr>
          </a:p>
          <a:p>
            <a:pPr marL="0" lvl="1" algn="just"/>
            <a:endParaRPr lang="en-US" sz="2400" b="1" dirty="0" smtClean="0">
              <a:latin typeface="Corbel"/>
              <a:cs typeface="Corbel"/>
            </a:endParaRPr>
          </a:p>
          <a:p>
            <a:pPr marL="0" lvl="1" algn="just"/>
            <a:r>
              <a:rPr lang="en-US" sz="2400" b="1" dirty="0" smtClean="0">
                <a:latin typeface="Corbel"/>
                <a:cs typeface="Corbel"/>
              </a:rPr>
              <a:t>2) </a:t>
            </a:r>
            <a:r>
              <a:rPr lang="en-US" sz="2800" b="1" dirty="0" smtClean="0">
                <a:latin typeface="Corbel"/>
                <a:cs typeface="Corbel"/>
              </a:rPr>
              <a:t>gradual </a:t>
            </a:r>
            <a:r>
              <a:rPr lang="en-US" sz="2800" b="1" dirty="0">
                <a:latin typeface="Corbel"/>
                <a:cs typeface="Corbel"/>
              </a:rPr>
              <a:t>guided progression through solution </a:t>
            </a:r>
            <a:r>
              <a:rPr lang="en-US" sz="2800" b="1" dirty="0" smtClean="0">
                <a:latin typeface="Corbel"/>
                <a:cs typeface="Corbel"/>
              </a:rPr>
              <a:t>space</a:t>
            </a:r>
            <a:r>
              <a:rPr lang="en-US" sz="2800" dirty="0" smtClean="0">
                <a:latin typeface="Corbel"/>
                <a:cs typeface="Corbel"/>
              </a:rPr>
              <a:t> Only </a:t>
            </a:r>
            <a:r>
              <a:rPr lang="en-US" sz="2800" dirty="0">
                <a:latin typeface="Corbel"/>
                <a:cs typeface="Corbel"/>
              </a:rPr>
              <a:t>part of the solution space </a:t>
            </a:r>
            <a:r>
              <a:rPr lang="en-US" sz="2800" dirty="0" smtClean="0">
                <a:latin typeface="Corbel"/>
                <a:cs typeface="Corbel"/>
              </a:rPr>
              <a:t>is searched, </a:t>
            </a:r>
            <a:r>
              <a:rPr lang="en-US" sz="2800" dirty="0">
                <a:latin typeface="Corbel"/>
                <a:cs typeface="Corbel"/>
              </a:rPr>
              <a:t>or </a:t>
            </a:r>
            <a:r>
              <a:rPr lang="en-US" sz="2800" dirty="0" smtClean="0">
                <a:latin typeface="Corbel"/>
                <a:cs typeface="Corbel"/>
              </a:rPr>
              <a:t>fitting solutions* are generated. </a:t>
            </a:r>
          </a:p>
          <a:p>
            <a:pPr marL="0" lvl="1" algn="just"/>
            <a:r>
              <a:rPr lang="en-US" sz="2200" dirty="0" smtClean="0">
                <a:latin typeface="Corbel"/>
                <a:cs typeface="Corbel"/>
              </a:rPr>
              <a:t>e.g., </a:t>
            </a:r>
            <a:r>
              <a:rPr lang="it-IT" sz="2200" dirty="0" smtClean="0">
                <a:latin typeface="Corbel"/>
                <a:cs typeface="Corbel"/>
              </a:rPr>
              <a:t>Monte </a:t>
            </a:r>
            <a:r>
              <a:rPr lang="it-IT" sz="2200" dirty="0">
                <a:latin typeface="Corbel"/>
                <a:cs typeface="Corbel"/>
              </a:rPr>
              <a:t>Carlo, </a:t>
            </a:r>
            <a:r>
              <a:rPr lang="it-IT" sz="2200" dirty="0" err="1">
                <a:latin typeface="Corbel"/>
                <a:cs typeface="Corbel"/>
              </a:rPr>
              <a:t>simulated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>
                <a:latin typeface="Corbel"/>
                <a:cs typeface="Corbel"/>
              </a:rPr>
              <a:t>annealing</a:t>
            </a:r>
            <a:r>
              <a:rPr lang="it-IT" sz="2200" dirty="0">
                <a:latin typeface="Corbel"/>
                <a:cs typeface="Corbel"/>
              </a:rPr>
              <a:t>, </a:t>
            </a:r>
            <a:r>
              <a:rPr lang="it-IT" sz="2200" dirty="0" err="1">
                <a:latin typeface="Corbel"/>
                <a:cs typeface="Corbel"/>
              </a:rPr>
              <a:t>molecular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dynamics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smtClean="0">
                <a:latin typeface="Corbel"/>
                <a:cs typeface="Corbel"/>
              </a:rPr>
              <a:t>(</a:t>
            </a:r>
            <a:r>
              <a:rPr lang="it-IT" sz="2200" dirty="0">
                <a:latin typeface="Corbel"/>
                <a:cs typeface="Corbel"/>
              </a:rPr>
              <a:t>MD), </a:t>
            </a:r>
            <a:r>
              <a:rPr lang="it-IT" sz="2200" dirty="0" smtClean="0">
                <a:latin typeface="Corbel"/>
                <a:cs typeface="Corbel"/>
              </a:rPr>
              <a:t>and</a:t>
            </a:r>
            <a:r>
              <a:rPr lang="it-IT" sz="2200" dirty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evolutionary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algorithms</a:t>
            </a:r>
            <a:r>
              <a:rPr lang="it-IT" sz="2200" dirty="0" smtClean="0">
                <a:latin typeface="Corbel"/>
                <a:cs typeface="Corbel"/>
              </a:rPr>
              <a:t>.</a:t>
            </a:r>
            <a:endParaRPr lang="en-US" sz="2200" dirty="0">
              <a:latin typeface="Corbel"/>
              <a:cs typeface="Corbel"/>
            </a:endParaRPr>
          </a:p>
          <a:p>
            <a:pPr marL="0" lvl="1"/>
            <a:endParaRPr lang="it-IT" sz="2800" b="1" dirty="0" smtClean="0">
              <a:latin typeface="Corbel"/>
              <a:cs typeface="Corbel"/>
            </a:endParaRPr>
          </a:p>
          <a:p>
            <a:pPr marL="0" lvl="1"/>
            <a:r>
              <a:rPr lang="it-IT" sz="2800" b="1" dirty="0" smtClean="0">
                <a:latin typeface="Corbel"/>
                <a:cs typeface="Corbel"/>
              </a:rPr>
              <a:t>3) </a:t>
            </a:r>
            <a:r>
              <a:rPr lang="it-IT" sz="2800" b="1" dirty="0">
                <a:latin typeface="Corbel"/>
                <a:cs typeface="Corbel"/>
              </a:rPr>
              <a:t>d</a:t>
            </a:r>
            <a:r>
              <a:rPr lang="it-IT" sz="2800" b="1" dirty="0" smtClean="0">
                <a:latin typeface="Corbel"/>
                <a:cs typeface="Corbel"/>
              </a:rPr>
              <a:t>ata-</a:t>
            </a:r>
            <a:r>
              <a:rPr lang="it-IT" sz="2800" b="1" dirty="0" err="1" smtClean="0">
                <a:latin typeface="Corbel"/>
                <a:cs typeface="Corbel"/>
              </a:rPr>
              <a:t>driven</a:t>
            </a:r>
            <a:r>
              <a:rPr lang="it-IT" sz="2800" b="1" dirty="0" smtClean="0">
                <a:latin typeface="Corbel"/>
                <a:cs typeface="Corbel"/>
              </a:rPr>
              <a:t> </a:t>
            </a:r>
            <a:r>
              <a:rPr lang="it-IT" sz="2800" b="1" dirty="0">
                <a:latin typeface="Corbel"/>
                <a:cs typeface="Corbel"/>
              </a:rPr>
              <a:t>d</a:t>
            </a:r>
            <a:r>
              <a:rPr lang="it-IT" sz="2800" b="1" dirty="0" smtClean="0">
                <a:latin typeface="Corbel"/>
                <a:cs typeface="Corbel"/>
              </a:rPr>
              <a:t>ocking </a:t>
            </a:r>
            <a:r>
              <a:rPr lang="it-IT" sz="2800" dirty="0" smtClean="0">
                <a:latin typeface="Corbel"/>
                <a:cs typeface="Corbel"/>
              </a:rPr>
              <a:t>– </a:t>
            </a:r>
            <a:r>
              <a:rPr lang="it-IT" sz="2800" dirty="0" err="1" smtClean="0">
                <a:latin typeface="Corbel"/>
                <a:cs typeface="Corbel"/>
              </a:rPr>
              <a:t>it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uses</a:t>
            </a:r>
            <a:r>
              <a:rPr lang="it-IT" sz="2800" dirty="0" smtClean="0">
                <a:latin typeface="Corbel"/>
                <a:cs typeface="Corbel"/>
              </a:rPr>
              <a:t> the </a:t>
            </a:r>
            <a:r>
              <a:rPr lang="it-IT" sz="2800" dirty="0" err="1" smtClean="0">
                <a:latin typeface="Corbel"/>
                <a:cs typeface="Corbel"/>
              </a:rPr>
              <a:t>available</a:t>
            </a:r>
            <a:r>
              <a:rPr lang="it-IT" sz="2800" dirty="0" smtClean="0">
                <a:latin typeface="Corbel"/>
                <a:cs typeface="Corbel"/>
              </a:rPr>
              <a:t>  information </a:t>
            </a:r>
            <a:r>
              <a:rPr lang="it-IT" sz="2800" dirty="0" err="1" smtClean="0">
                <a:latin typeface="Corbel"/>
                <a:cs typeface="Corbel"/>
              </a:rPr>
              <a:t>about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binding</a:t>
            </a:r>
            <a:r>
              <a:rPr lang="it-IT" sz="2800" dirty="0" smtClean="0">
                <a:latin typeface="Corbel"/>
                <a:cs typeface="Corbel"/>
              </a:rPr>
              <a:t> site/</a:t>
            </a:r>
            <a:r>
              <a:rPr lang="it-IT" sz="2800" dirty="0" err="1" smtClean="0">
                <a:latin typeface="Corbel"/>
                <a:cs typeface="Corbel"/>
              </a:rPr>
              <a:t>interface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r>
              <a:rPr lang="it-IT" sz="2800" dirty="0" err="1" smtClean="0">
                <a:latin typeface="Corbel"/>
                <a:cs typeface="Corbel"/>
              </a:rPr>
              <a:t>residues</a:t>
            </a:r>
            <a:r>
              <a:rPr lang="it-IT" sz="2800" dirty="0" smtClean="0">
                <a:latin typeface="Corbel"/>
                <a:cs typeface="Corbel"/>
              </a:rPr>
              <a:t> </a:t>
            </a:r>
            <a:endParaRPr lang="it-IT" sz="2800" dirty="0">
              <a:latin typeface="Corbel"/>
              <a:cs typeface="Corbel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197969" y="222315"/>
            <a:ext cx="493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b="1" dirty="0" smtClean="0">
                <a:solidFill>
                  <a:srgbClr val="FFFFFF"/>
                </a:solidFill>
                <a:latin typeface="Corbel"/>
                <a:cs typeface="Corbel"/>
              </a:rPr>
              <a:t>Docking </a:t>
            </a:r>
            <a:r>
              <a:rPr lang="it-IT" sz="4000" b="1" dirty="0" err="1" smtClean="0">
                <a:solidFill>
                  <a:srgbClr val="FFFFFF"/>
                </a:solidFill>
                <a:latin typeface="Corbel"/>
                <a:cs typeface="Corbel"/>
              </a:rPr>
              <a:t>approaches</a:t>
            </a:r>
            <a:endParaRPr lang="it-IT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89" y="6463209"/>
            <a:ext cx="3907628" cy="369332"/>
          </a:xfrm>
          <a:prstGeom prst="rect">
            <a:avLst/>
          </a:prstGeom>
          <a:solidFill>
            <a:srgbClr val="EBF1DE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* Solutions meeting pre-defined criteria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1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236" y="291133"/>
            <a:ext cx="8229600" cy="1143000"/>
          </a:xfrm>
        </p:spPr>
        <p:txBody>
          <a:bodyPr/>
          <a:lstStyle/>
          <a:p>
            <a:r>
              <a:rPr lang="en-US" dirty="0" smtClean="0"/>
              <a:t>A few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6144" y="1761180"/>
            <a:ext cx="6475218" cy="32158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Binary interaction</a:t>
            </a:r>
          </a:p>
          <a:p>
            <a:r>
              <a:rPr lang="en-US" dirty="0" smtClean="0"/>
              <a:t>Protein complex</a:t>
            </a:r>
          </a:p>
          <a:p>
            <a:r>
              <a:rPr lang="en-US" dirty="0" smtClean="0"/>
              <a:t>Hub</a:t>
            </a:r>
          </a:p>
          <a:p>
            <a:r>
              <a:rPr lang="en-US" dirty="0" smtClean="0"/>
              <a:t>Homo </a:t>
            </a:r>
            <a:r>
              <a:rPr lang="en-US" dirty="0" err="1" smtClean="0"/>
              <a:t>vs</a:t>
            </a:r>
            <a:r>
              <a:rPr lang="en-US" dirty="0" smtClean="0"/>
              <a:t> hetero</a:t>
            </a:r>
          </a:p>
          <a:p>
            <a:r>
              <a:rPr lang="en-US" dirty="0" smtClean="0"/>
              <a:t>Stable </a:t>
            </a:r>
            <a:r>
              <a:rPr lang="en-US" dirty="0" err="1" smtClean="0"/>
              <a:t>vs</a:t>
            </a:r>
            <a:r>
              <a:rPr lang="en-US" dirty="0" smtClean="0"/>
              <a:t> transient</a:t>
            </a:r>
          </a:p>
          <a:p>
            <a:r>
              <a:rPr lang="en-US" dirty="0" smtClean="0"/>
              <a:t>Protein binding interface</a:t>
            </a:r>
          </a:p>
        </p:txBody>
      </p:sp>
    </p:spTree>
    <p:extLst>
      <p:ext uri="{BB962C8B-B14F-4D97-AF65-F5344CB8AC3E}">
        <p14:creationId xmlns:p14="http://schemas.microsoft.com/office/powerpoint/2010/main" val="10921318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33805" y="1541303"/>
            <a:ext cx="8686800" cy="55805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b="1" dirty="0" smtClean="0">
                <a:latin typeface="Corbel"/>
                <a:cs typeface="Corbel"/>
              </a:rPr>
              <a:t>Although each method is optimal for a specific class of protein docking problems, combining computational steps from different methods can improve the reliability and accuracy of </a:t>
            </a:r>
            <a:r>
              <a:rPr lang="it-IT" sz="2400" b="1" dirty="0" err="1" smtClean="0">
                <a:latin typeface="Corbel"/>
                <a:cs typeface="Corbel"/>
              </a:rPr>
              <a:t>results</a:t>
            </a:r>
            <a:r>
              <a:rPr lang="it-IT" sz="2400" b="1" dirty="0" smtClean="0">
                <a:latin typeface="Corbel"/>
                <a:cs typeface="Corbel"/>
              </a:rPr>
              <a:t>.</a:t>
            </a:r>
            <a:endParaRPr lang="it-IT" sz="2000" dirty="0" smtClean="0">
              <a:latin typeface="Corbel"/>
              <a:cs typeface="Corbel"/>
            </a:endParaRPr>
          </a:p>
          <a:p>
            <a:pPr>
              <a:buFontTx/>
              <a:buChar char="-"/>
            </a:pPr>
            <a:r>
              <a:rPr lang="it-IT" sz="2200" b="1" dirty="0" smtClean="0">
                <a:latin typeface="Corbel"/>
                <a:cs typeface="Corbel"/>
              </a:rPr>
              <a:t>Global </a:t>
            </a:r>
            <a:r>
              <a:rPr lang="it-IT" sz="2200" b="1" dirty="0" err="1" smtClean="0">
                <a:latin typeface="Corbel"/>
                <a:cs typeface="Corbel"/>
              </a:rPr>
              <a:t>methods</a:t>
            </a:r>
            <a:r>
              <a:rPr lang="it-IT" sz="2200" b="1" dirty="0" smtClean="0">
                <a:latin typeface="Corbel"/>
                <a:cs typeface="Corbel"/>
              </a:rPr>
              <a:t> </a:t>
            </a:r>
            <a:r>
              <a:rPr lang="it-IT" sz="2200" dirty="0" smtClean="0">
                <a:latin typeface="Corbel"/>
                <a:cs typeface="Corbel"/>
              </a:rPr>
              <a:t>work </a:t>
            </a:r>
            <a:r>
              <a:rPr lang="it-IT" sz="2200" dirty="0" err="1" smtClean="0">
                <a:latin typeface="Corbel"/>
                <a:cs typeface="Corbel"/>
              </a:rPr>
              <a:t>well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when</a:t>
            </a:r>
            <a:r>
              <a:rPr lang="it-IT" sz="2200" dirty="0" smtClean="0">
                <a:latin typeface="Corbel"/>
                <a:cs typeface="Corbel"/>
              </a:rPr>
              <a:t> none of the </a:t>
            </a:r>
            <a:r>
              <a:rPr lang="it-IT" sz="2200" dirty="0" err="1" smtClean="0">
                <a:latin typeface="Corbel"/>
                <a:cs typeface="Corbel"/>
              </a:rPr>
              <a:t>interacting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partners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undergo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conformational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changes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larger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than</a:t>
            </a:r>
            <a:r>
              <a:rPr lang="it-IT" sz="2200" dirty="0" smtClean="0">
                <a:latin typeface="Corbel"/>
                <a:cs typeface="Corbel"/>
              </a:rPr>
              <a:t> 2 </a:t>
            </a:r>
            <a:r>
              <a:rPr lang="it-IT" sz="2200" dirty="0" err="1" smtClean="0">
                <a:latin typeface="Corbel"/>
                <a:cs typeface="Corbel"/>
              </a:rPr>
              <a:t>Å</a:t>
            </a:r>
            <a:r>
              <a:rPr lang="it-IT" sz="2200" dirty="0" smtClean="0">
                <a:latin typeface="Corbel"/>
                <a:cs typeface="Corbel"/>
              </a:rPr>
              <a:t>. In </a:t>
            </a:r>
            <a:r>
              <a:rPr lang="it-IT" sz="2200" dirty="0" err="1" smtClean="0">
                <a:latin typeface="Corbel"/>
                <a:cs typeface="Corbel"/>
              </a:rPr>
              <a:t>particular</a:t>
            </a:r>
            <a:r>
              <a:rPr lang="it-IT" sz="2200" dirty="0" smtClean="0">
                <a:latin typeface="Corbel"/>
                <a:cs typeface="Corbel"/>
              </a:rPr>
              <a:t>, </a:t>
            </a:r>
            <a:r>
              <a:rPr lang="it-IT" sz="2200" dirty="0" err="1" smtClean="0">
                <a:latin typeface="Corbel"/>
                <a:cs typeface="Corbel"/>
              </a:rPr>
              <a:t>when</a:t>
            </a:r>
            <a:r>
              <a:rPr lang="it-IT" sz="2200" dirty="0" smtClean="0">
                <a:latin typeface="Corbel"/>
                <a:cs typeface="Corbel"/>
              </a:rPr>
              <a:t> no </a:t>
            </a:r>
            <a:r>
              <a:rPr lang="it-IT" sz="2200" dirty="0" err="1" smtClean="0">
                <a:latin typeface="Corbel"/>
                <a:cs typeface="Corbel"/>
              </a:rPr>
              <a:t>prior</a:t>
            </a:r>
            <a:r>
              <a:rPr lang="it-IT" sz="2200" dirty="0" smtClean="0">
                <a:latin typeface="Corbel"/>
                <a:cs typeface="Corbel"/>
              </a:rPr>
              <a:t> information on the complex is available, requirig the search of the entire conformational space. </a:t>
            </a:r>
          </a:p>
          <a:p>
            <a:pPr>
              <a:buFontTx/>
              <a:buChar char="-"/>
            </a:pPr>
            <a:r>
              <a:rPr lang="it-IT" sz="2200" b="1" dirty="0" smtClean="0">
                <a:latin typeface="Corbel"/>
                <a:cs typeface="Corbel"/>
              </a:rPr>
              <a:t>Monte Carlo </a:t>
            </a:r>
            <a:r>
              <a:rPr lang="it-IT" sz="2200" dirty="0" err="1" smtClean="0">
                <a:latin typeface="Corbel"/>
                <a:cs typeface="Corbel"/>
              </a:rPr>
              <a:t>methods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yield</a:t>
            </a:r>
            <a:r>
              <a:rPr lang="it-IT" sz="2200" dirty="0" smtClean="0">
                <a:latin typeface="Corbel"/>
                <a:cs typeface="Corbel"/>
              </a:rPr>
              <a:t> good results when side-chain repacking is crucial, e.g., when one of the </a:t>
            </a:r>
            <a:r>
              <a:rPr lang="it-IT" sz="2200" dirty="0" err="1" smtClean="0">
                <a:latin typeface="Corbel"/>
                <a:cs typeface="Corbel"/>
              </a:rPr>
              <a:t>protein</a:t>
            </a:r>
            <a:r>
              <a:rPr lang="it-IT" sz="2200" dirty="0" smtClean="0">
                <a:latin typeface="Corbel"/>
                <a:cs typeface="Corbel"/>
              </a:rPr>
              <a:t> structures </a:t>
            </a:r>
            <a:r>
              <a:rPr lang="it-IT" sz="2200" dirty="0" err="1" smtClean="0">
                <a:latin typeface="Corbel"/>
                <a:cs typeface="Corbel"/>
              </a:rPr>
              <a:t>is</a:t>
            </a:r>
            <a:r>
              <a:rPr lang="it-IT" sz="2200" dirty="0" smtClean="0">
                <a:latin typeface="Corbel"/>
                <a:cs typeface="Corbel"/>
              </a:rPr>
              <a:t> a homology model.</a:t>
            </a:r>
          </a:p>
          <a:p>
            <a:pPr>
              <a:buFontTx/>
              <a:buChar char="-"/>
            </a:pPr>
            <a:r>
              <a:rPr lang="it-IT" sz="2200" b="1" dirty="0" smtClean="0">
                <a:latin typeface="Corbel"/>
                <a:cs typeface="Corbel"/>
              </a:rPr>
              <a:t>Data-driven methods</a:t>
            </a:r>
            <a:r>
              <a:rPr lang="it-IT" sz="2200" dirty="0" smtClean="0">
                <a:latin typeface="Corbel"/>
                <a:cs typeface="Corbel"/>
              </a:rPr>
              <a:t> produce the best results if sufficient information on </a:t>
            </a:r>
            <a:r>
              <a:rPr lang="it-IT" sz="2200" dirty="0" err="1" smtClean="0">
                <a:latin typeface="Corbel"/>
                <a:cs typeface="Corbel"/>
              </a:rPr>
              <a:t>interface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residues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is</a:t>
            </a:r>
            <a:r>
              <a:rPr lang="it-IT" sz="2200" dirty="0" smtClean="0">
                <a:latin typeface="Corbel"/>
                <a:cs typeface="Corbel"/>
              </a:rPr>
              <a:t> </a:t>
            </a:r>
            <a:r>
              <a:rPr lang="it-IT" sz="2200" dirty="0" err="1" smtClean="0">
                <a:latin typeface="Corbel"/>
                <a:cs typeface="Corbel"/>
              </a:rPr>
              <a:t>available</a:t>
            </a:r>
            <a:r>
              <a:rPr lang="it-IT" sz="2200" dirty="0" smtClean="0">
                <a:latin typeface="Corbel"/>
                <a:cs typeface="Corbel"/>
              </a:rPr>
              <a:t>, even when the binding causes large conformational change, including the backbone.  </a:t>
            </a:r>
          </a:p>
          <a:p>
            <a:endParaRPr lang="it-IT" sz="2000" dirty="0">
              <a:latin typeface="Corbel"/>
              <a:cs typeface="Corbe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4"/>
          <p:cNvSpPr/>
          <p:nvPr/>
        </p:nvSpPr>
        <p:spPr>
          <a:xfrm>
            <a:off x="2377060" y="325439"/>
            <a:ext cx="493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b="1" dirty="0" smtClean="0">
                <a:solidFill>
                  <a:srgbClr val="FFFFFF"/>
                </a:solidFill>
                <a:latin typeface="Corbel"/>
                <a:cs typeface="Corbel"/>
              </a:rPr>
              <a:t>Docking </a:t>
            </a:r>
            <a:r>
              <a:rPr lang="it-IT" sz="4000" b="1" dirty="0" err="1" smtClean="0">
                <a:solidFill>
                  <a:srgbClr val="FFFFFF"/>
                </a:solidFill>
                <a:latin typeface="Corbel"/>
                <a:cs typeface="Corbel"/>
              </a:rPr>
              <a:t>approaches</a:t>
            </a:r>
            <a:endParaRPr lang="it-IT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706393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The three key ingredients in docking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7270" y="1935917"/>
            <a:ext cx="5061201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Representation of the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23719" y="3507729"/>
            <a:ext cx="5008302" cy="584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Conformational space search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7295" y="5207001"/>
            <a:ext cx="5141151" cy="5847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Ranking of potential solutions</a:t>
            </a:r>
          </a:p>
        </p:txBody>
      </p:sp>
    </p:spTree>
    <p:extLst>
      <p:ext uri="{BB962C8B-B14F-4D97-AF65-F5344CB8AC3E}">
        <p14:creationId xmlns:p14="http://schemas.microsoft.com/office/powerpoint/2010/main" val="2956577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682" y="1811574"/>
            <a:ext cx="86868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ym typeface="Wingdings"/>
              </a:rPr>
              <a:t>A search algorithm may produce an immense number of solutions (10</a:t>
            </a:r>
            <a:r>
              <a:rPr lang="en-US" baseline="30000" dirty="0" smtClean="0">
                <a:sym typeface="Wingdings"/>
              </a:rPr>
              <a:t>9</a:t>
            </a:r>
            <a:r>
              <a:rPr lang="en-US" dirty="0" smtClean="0">
                <a:sym typeface="Wingdings"/>
              </a:rPr>
              <a:t>)</a:t>
            </a:r>
          </a:p>
          <a:p>
            <a:r>
              <a:rPr lang="en-US" dirty="0" smtClean="0">
                <a:sym typeface="Wingdings"/>
              </a:rPr>
              <a:t>A </a:t>
            </a:r>
            <a:r>
              <a:rPr lang="en-US" dirty="0">
                <a:sym typeface="Wingdings"/>
              </a:rPr>
              <a:t>good scoring function </a:t>
            </a:r>
            <a:r>
              <a:rPr lang="en-US" dirty="0" smtClean="0">
                <a:sym typeface="Wingdings"/>
              </a:rPr>
              <a:t>is fast </a:t>
            </a:r>
            <a:r>
              <a:rPr lang="en-US" dirty="0">
                <a:sym typeface="Wingdings"/>
              </a:rPr>
              <a:t>enough to allow its application to a large number of potential </a:t>
            </a:r>
            <a:r>
              <a:rPr lang="en-US" dirty="0" smtClean="0">
                <a:sym typeface="Wingdings"/>
              </a:rPr>
              <a:t>solutions</a:t>
            </a:r>
          </a:p>
          <a:p>
            <a:r>
              <a:rPr lang="en-US" dirty="0" smtClean="0">
                <a:sym typeface="Wingdings"/>
              </a:rPr>
              <a:t>Goal: discriminate between "correct" native solutions, i.e. with </a:t>
            </a:r>
            <a:r>
              <a:rPr lang="en-US" b="1" dirty="0" smtClean="0">
                <a:sym typeface="Wingdings"/>
              </a:rPr>
              <a:t>low </a:t>
            </a:r>
            <a:r>
              <a:rPr lang="en-US" b="1" dirty="0" err="1" smtClean="0">
                <a:sym typeface="Wingdings"/>
              </a:rPr>
              <a:t>rmsd</a:t>
            </a:r>
            <a:r>
              <a:rPr lang="en-US" b="1" dirty="0" smtClean="0">
                <a:sym typeface="Wingdings"/>
              </a:rPr>
              <a:t> from the crystal structure, </a:t>
            </a:r>
            <a:r>
              <a:rPr lang="en-US" dirty="0" smtClean="0">
                <a:sym typeface="Wingdings"/>
              </a:rPr>
              <a:t>and others within reasonable computation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45495" y="355683"/>
            <a:ext cx="5141151" cy="5847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98480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Ranking of potential solutions</a:t>
            </a:r>
          </a:p>
        </p:txBody>
      </p:sp>
    </p:spTree>
    <p:extLst>
      <p:ext uri="{BB962C8B-B14F-4D97-AF65-F5344CB8AC3E}">
        <p14:creationId xmlns:p14="http://schemas.microsoft.com/office/powerpoint/2010/main" val="798657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4471" y="175920"/>
            <a:ext cx="8645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Corbel"/>
                <a:cs typeface="Corbel"/>
              </a:rPr>
              <a:t>To solve the docking problem, ideally, the best matching algorithms and scoring schemes should be combined</a:t>
            </a:r>
            <a:endParaRPr lang="en-US" sz="2800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2457" y="1665144"/>
            <a:ext cx="7502821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Two-stage ranking: 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Corbel"/>
                <a:cs typeface="Corbel"/>
              </a:rPr>
              <a:t>fast scoring to rapidly scan possible solutions and obtain initial "good" candidates – </a:t>
            </a:r>
            <a:r>
              <a:rPr lang="en-US" sz="2800" b="1" dirty="0" smtClean="0">
                <a:latin typeface="Corbel"/>
                <a:cs typeface="Corbel"/>
              </a:rPr>
              <a:t>mostly geometric criteria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Corbel"/>
                <a:cs typeface="Corbel"/>
              </a:rPr>
              <a:t>Followed by more advanced methods to further discriminate the limited conformations  - </a:t>
            </a:r>
            <a:r>
              <a:rPr lang="en-US" sz="2800" b="1" dirty="0" smtClean="0">
                <a:latin typeface="Corbel"/>
                <a:cs typeface="Corbel"/>
              </a:rPr>
              <a:t>energy criteria</a:t>
            </a:r>
            <a:endParaRPr lang="en-US" sz="2800" b="1" dirty="0">
              <a:latin typeface="Corbel"/>
              <a:cs typeface="Corbe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9751" y="5293338"/>
            <a:ext cx="80084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Binding site </a:t>
            </a:r>
            <a:r>
              <a:rPr lang="en-US" sz="3200" dirty="0" smtClean="0"/>
              <a:t>information (known or predicted) may </a:t>
            </a:r>
            <a:r>
              <a:rPr lang="en-US" sz="3200" dirty="0"/>
              <a:t>be included in scoring</a:t>
            </a:r>
          </a:p>
        </p:txBody>
      </p:sp>
    </p:spTree>
    <p:extLst>
      <p:ext uri="{BB962C8B-B14F-4D97-AF65-F5344CB8AC3E}">
        <p14:creationId xmlns:p14="http://schemas.microsoft.com/office/powerpoint/2010/main" val="4136758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nteract2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8245"/>
            <a:ext cx="9144000" cy="1667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367472"/>
            <a:ext cx="2864191" cy="490528"/>
          </a:xfrm>
        </p:spPr>
        <p:txBody>
          <a:bodyPr>
            <a:normAutofit/>
          </a:bodyPr>
          <a:lstStyle/>
          <a:p>
            <a:r>
              <a:rPr lang="en-US" sz="1600" dirty="0" err="1" smtClean="0"/>
              <a:t>Kozakov</a:t>
            </a:r>
            <a:r>
              <a:rPr lang="en-US" sz="1600" dirty="0" smtClean="0"/>
              <a:t> et al, </a:t>
            </a:r>
            <a:r>
              <a:rPr lang="en-US" sz="1600" dirty="0" err="1" smtClean="0"/>
              <a:t>Biophys</a:t>
            </a:r>
            <a:r>
              <a:rPr lang="en-US" sz="1600" dirty="0" smtClean="0"/>
              <a:t> J, 2005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69958"/>
            <a:ext cx="9144000" cy="388619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Events </a:t>
            </a:r>
            <a:r>
              <a:rPr lang="en-US" b="1" dirty="0">
                <a:solidFill>
                  <a:srgbClr val="FF0000"/>
                </a:solidFill>
                <a:latin typeface="Corbel"/>
                <a:cs typeface="Corbel"/>
              </a:rPr>
              <a:t>that occur in clusters are probably not </a:t>
            </a:r>
            <a:r>
              <a:rPr lang="en-US" b="1" dirty="0" smtClean="0">
                <a:solidFill>
                  <a:srgbClr val="FF0000"/>
                </a:solidFill>
                <a:latin typeface="Corbel"/>
                <a:cs typeface="Corbel"/>
              </a:rPr>
              <a:t>random</a:t>
            </a:r>
          </a:p>
          <a:p>
            <a:r>
              <a:rPr lang="en-US" dirty="0" smtClean="0"/>
              <a:t>The </a:t>
            </a:r>
            <a:r>
              <a:rPr lang="en-US" dirty="0"/>
              <a:t>cluster </a:t>
            </a:r>
            <a:r>
              <a:rPr lang="en-US" dirty="0" smtClean="0"/>
              <a:t>with the </a:t>
            </a:r>
            <a:r>
              <a:rPr lang="en-US" dirty="0"/>
              <a:t>largest number of low-</a:t>
            </a:r>
            <a:r>
              <a:rPr lang="en-US" dirty="0" smtClean="0"/>
              <a:t>energy structures is typically </a:t>
            </a:r>
            <a:r>
              <a:rPr lang="en-US" dirty="0"/>
              <a:t>the native </a:t>
            </a:r>
            <a:r>
              <a:rPr lang="en-US" dirty="0" smtClean="0"/>
              <a:t>fold, the </a:t>
            </a:r>
            <a:r>
              <a:rPr lang="en-US" dirty="0"/>
              <a:t>center of the most populated cluster being a </a:t>
            </a:r>
            <a:r>
              <a:rPr lang="en-US" dirty="0" smtClean="0"/>
              <a:t>structure near </a:t>
            </a:r>
            <a:r>
              <a:rPr lang="en-US" dirty="0"/>
              <a:t>the native binding site</a:t>
            </a:r>
            <a:endParaRPr lang="en-US" dirty="0" smtClean="0">
              <a:latin typeface="Corbel"/>
              <a:cs typeface="Corbel"/>
            </a:endParaRPr>
          </a:p>
          <a:p>
            <a:r>
              <a:rPr lang="en-US" dirty="0" smtClean="0">
                <a:latin typeface="Corbel"/>
                <a:cs typeface="Corbel"/>
              </a:rPr>
              <a:t>Looking </a:t>
            </a:r>
            <a:r>
              <a:rPr lang="en-US" dirty="0">
                <a:latin typeface="Corbel"/>
                <a:cs typeface="Corbel"/>
              </a:rPr>
              <a:t>for large clusters is </a:t>
            </a:r>
            <a:r>
              <a:rPr lang="en-US" dirty="0" smtClean="0">
                <a:latin typeface="Corbel"/>
                <a:cs typeface="Corbel"/>
              </a:rPr>
              <a:t>a major </a:t>
            </a:r>
            <a:r>
              <a:rPr lang="en-US" dirty="0">
                <a:latin typeface="Corbel"/>
                <a:cs typeface="Corbel"/>
              </a:rPr>
              <a:t>tool of finding near-native </a:t>
            </a:r>
            <a:r>
              <a:rPr lang="en-US" dirty="0" smtClean="0">
                <a:latin typeface="Corbel"/>
                <a:cs typeface="Corbel"/>
              </a:rPr>
              <a:t>conformations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30542" y="276765"/>
            <a:ext cx="5124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orbel"/>
                <a:cs typeface="Corbel"/>
              </a:rPr>
              <a:t>Clustering of solutions</a:t>
            </a:r>
            <a:endParaRPr lang="en-US" sz="40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07562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11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Conclusion I (-)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521" y="1844402"/>
            <a:ext cx="8824479" cy="4525963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Corbel"/>
                <a:cs typeface="Corbel"/>
              </a:rPr>
              <a:t>The </a:t>
            </a:r>
            <a:r>
              <a:rPr lang="en-US" sz="2600" i="1" dirty="0" smtClean="0">
                <a:latin typeface="Corbel"/>
                <a:cs typeface="Corbel"/>
              </a:rPr>
              <a:t>molecular docking problem </a:t>
            </a:r>
            <a:r>
              <a:rPr lang="en-US" sz="2600" dirty="0" smtClean="0">
                <a:latin typeface="Corbel"/>
                <a:cs typeface="Corbel"/>
              </a:rPr>
              <a:t>is far from being solved</a:t>
            </a:r>
          </a:p>
          <a:p>
            <a:r>
              <a:rPr lang="en-US" sz="2600" dirty="0">
                <a:latin typeface="Corbel"/>
                <a:cs typeface="Corbel"/>
              </a:rPr>
              <a:t>It is difficult to find very specific properties of protein-protein </a:t>
            </a:r>
            <a:r>
              <a:rPr lang="en-US" sz="2600" dirty="0" smtClean="0">
                <a:latin typeface="Corbel"/>
                <a:cs typeface="Corbel"/>
              </a:rPr>
              <a:t>interfaces</a:t>
            </a:r>
          </a:p>
          <a:p>
            <a:r>
              <a:rPr lang="en-US" sz="2600" dirty="0" smtClean="0">
                <a:latin typeface="Corbel"/>
                <a:cs typeface="Corbel"/>
              </a:rPr>
              <a:t>R</a:t>
            </a:r>
            <a:r>
              <a:rPr lang="it-IT" sz="2600" dirty="0" err="1" smtClean="0">
                <a:latin typeface="Corbel"/>
                <a:cs typeface="Corbel"/>
              </a:rPr>
              <a:t>esults</a:t>
            </a:r>
            <a:r>
              <a:rPr lang="it-IT" sz="2600" dirty="0" smtClean="0">
                <a:latin typeface="Corbel"/>
                <a:cs typeface="Corbel"/>
              </a:rPr>
              <a:t> are </a:t>
            </a:r>
            <a:r>
              <a:rPr lang="it-IT" sz="2600" dirty="0" err="1" smtClean="0">
                <a:latin typeface="Corbel"/>
                <a:cs typeface="Corbel"/>
              </a:rPr>
              <a:t>generally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poor</a:t>
            </a:r>
            <a:r>
              <a:rPr lang="it-IT" sz="2600" dirty="0">
                <a:latin typeface="Corbel"/>
                <a:cs typeface="Corbel"/>
              </a:rPr>
              <a:t> with </a:t>
            </a:r>
            <a:r>
              <a:rPr lang="it-IT" sz="2600" dirty="0" err="1" smtClean="0">
                <a:latin typeface="Corbel"/>
                <a:cs typeface="Corbel"/>
              </a:rPr>
              <a:t>weakly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interacting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proteins</a:t>
            </a:r>
            <a:endParaRPr lang="it-IT" sz="2600" dirty="0" smtClean="0">
              <a:latin typeface="Corbel"/>
              <a:cs typeface="Corbel"/>
            </a:endParaRPr>
          </a:p>
          <a:p>
            <a:r>
              <a:rPr lang="it-IT" sz="2600" b="1" dirty="0" err="1">
                <a:latin typeface="Corbel"/>
                <a:cs typeface="Corbel"/>
              </a:rPr>
              <a:t>Proteins</a:t>
            </a:r>
            <a:r>
              <a:rPr lang="it-IT" sz="2600" b="1" dirty="0">
                <a:latin typeface="Corbel"/>
                <a:cs typeface="Corbel"/>
              </a:rPr>
              <a:t> are </a:t>
            </a:r>
            <a:r>
              <a:rPr lang="it-IT" sz="2600" b="1" dirty="0" err="1">
                <a:latin typeface="Corbel"/>
                <a:cs typeface="Corbel"/>
              </a:rPr>
              <a:t>flexible</a:t>
            </a:r>
            <a:r>
              <a:rPr lang="it-IT" sz="2600" b="1" dirty="0">
                <a:latin typeface="Corbel"/>
                <a:cs typeface="Corbel"/>
              </a:rPr>
              <a:t> and </a:t>
            </a:r>
            <a:r>
              <a:rPr lang="it-IT" sz="2600" b="1" dirty="0" err="1">
                <a:latin typeface="Corbel"/>
                <a:cs typeface="Corbel"/>
              </a:rPr>
              <a:t>may</a:t>
            </a:r>
            <a:r>
              <a:rPr lang="it-IT" sz="2600" b="1" dirty="0">
                <a:latin typeface="Corbel"/>
                <a:cs typeface="Corbel"/>
              </a:rPr>
              <a:t> </a:t>
            </a:r>
            <a:r>
              <a:rPr lang="it-IT" sz="2600" b="1" dirty="0" err="1">
                <a:latin typeface="Corbel"/>
                <a:cs typeface="Corbel"/>
              </a:rPr>
              <a:t>undergo</a:t>
            </a:r>
            <a:r>
              <a:rPr lang="it-IT" sz="2600" b="1" dirty="0">
                <a:latin typeface="Corbel"/>
                <a:cs typeface="Corbel"/>
              </a:rPr>
              <a:t> </a:t>
            </a:r>
            <a:r>
              <a:rPr lang="it-IT" sz="2600" b="1" dirty="0" err="1">
                <a:latin typeface="Corbel"/>
                <a:cs typeface="Corbel"/>
              </a:rPr>
              <a:t>even</a:t>
            </a:r>
            <a:r>
              <a:rPr lang="it-IT" sz="2600" b="1" dirty="0">
                <a:latin typeface="Corbel"/>
                <a:cs typeface="Corbel"/>
              </a:rPr>
              <a:t> large </a:t>
            </a:r>
            <a:r>
              <a:rPr lang="it-IT" sz="2600" b="1" dirty="0" err="1">
                <a:latin typeface="Corbel"/>
                <a:cs typeface="Corbel"/>
              </a:rPr>
              <a:t>conformational</a:t>
            </a:r>
            <a:r>
              <a:rPr lang="it-IT" sz="2600" b="1" dirty="0">
                <a:latin typeface="Corbel"/>
                <a:cs typeface="Corbel"/>
              </a:rPr>
              <a:t> </a:t>
            </a:r>
            <a:r>
              <a:rPr lang="it-IT" sz="2600" b="1" dirty="0" err="1">
                <a:latin typeface="Corbel"/>
                <a:cs typeface="Corbel"/>
              </a:rPr>
              <a:t>changes</a:t>
            </a:r>
            <a:r>
              <a:rPr lang="it-IT" sz="2600" b="1" dirty="0">
                <a:latin typeface="Corbel"/>
                <a:cs typeface="Corbel"/>
              </a:rPr>
              <a:t> </a:t>
            </a:r>
            <a:r>
              <a:rPr lang="it-IT" sz="2600" b="1" dirty="0" err="1">
                <a:latin typeface="Corbel"/>
                <a:cs typeface="Corbel"/>
              </a:rPr>
              <a:t>upon</a:t>
            </a:r>
            <a:r>
              <a:rPr lang="it-IT" sz="2600" b="1" dirty="0">
                <a:latin typeface="Corbel"/>
                <a:cs typeface="Corbel"/>
              </a:rPr>
              <a:t> </a:t>
            </a:r>
            <a:r>
              <a:rPr lang="it-IT" sz="2600" b="1" dirty="0" err="1" smtClean="0">
                <a:latin typeface="Corbel"/>
                <a:cs typeface="Corbel"/>
              </a:rPr>
              <a:t>binding</a:t>
            </a:r>
            <a:endParaRPr lang="it-IT" sz="2600" b="1" dirty="0" smtClean="0">
              <a:latin typeface="Corbel"/>
              <a:cs typeface="Corbel"/>
            </a:endParaRPr>
          </a:p>
          <a:p>
            <a:r>
              <a:rPr lang="it-IT" sz="2600" dirty="0" err="1" smtClean="0">
                <a:latin typeface="Corbel"/>
                <a:cs typeface="Corbel"/>
              </a:rPr>
              <a:t>Exhaustive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space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searches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provide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too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many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conformations</a:t>
            </a:r>
            <a:endParaRPr lang="it-IT" sz="2600" dirty="0">
              <a:latin typeface="Corbel"/>
              <a:cs typeface="Corbel"/>
            </a:endParaRPr>
          </a:p>
          <a:p>
            <a:r>
              <a:rPr lang="it-IT" sz="2600" dirty="0" smtClean="0">
                <a:latin typeface="Corbel"/>
                <a:cs typeface="Corbel"/>
              </a:rPr>
              <a:t>Accurate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>
                <a:latin typeface="Corbel"/>
                <a:cs typeface="Corbel"/>
              </a:rPr>
              <a:t>interaction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>
                <a:latin typeface="Corbel"/>
                <a:cs typeface="Corbel"/>
              </a:rPr>
              <a:t>energies</a:t>
            </a:r>
            <a:r>
              <a:rPr lang="it-IT" sz="2600" dirty="0">
                <a:latin typeface="Corbel"/>
                <a:cs typeface="Corbel"/>
              </a:rPr>
              <a:t> are </a:t>
            </a:r>
            <a:r>
              <a:rPr lang="it-IT" sz="2600" dirty="0" err="1">
                <a:latin typeface="Corbel"/>
                <a:cs typeface="Corbel"/>
              </a:rPr>
              <a:t>too</a:t>
            </a:r>
            <a:r>
              <a:rPr lang="it-IT" sz="2600" dirty="0">
                <a:latin typeface="Corbel"/>
                <a:cs typeface="Corbel"/>
              </a:rPr>
              <a:t> </a:t>
            </a:r>
            <a:r>
              <a:rPr lang="it-IT" sz="2600" dirty="0" err="1" smtClean="0">
                <a:latin typeface="Corbel"/>
                <a:cs typeface="Corbel"/>
              </a:rPr>
              <a:t>complicated</a:t>
            </a:r>
            <a:r>
              <a:rPr lang="it-IT" sz="2600" dirty="0" smtClean="0">
                <a:latin typeface="Corbel"/>
                <a:cs typeface="Corbel"/>
              </a:rPr>
              <a:t> to compute</a:t>
            </a:r>
            <a:endParaRPr lang="it-IT" sz="2600" dirty="0">
              <a:latin typeface="Corbel"/>
              <a:cs typeface="Corbel"/>
            </a:endParaRPr>
          </a:p>
          <a:p>
            <a:endParaRPr lang="en-US" sz="2600" dirty="0" smtClean="0">
              <a:latin typeface="Corbel"/>
              <a:cs typeface="Corbe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71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67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 II (-)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019855" cy="4525963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Corbel"/>
                <a:cs typeface="Corbel"/>
              </a:rPr>
              <a:t>Despite </a:t>
            </a:r>
            <a:r>
              <a:rPr lang="en-US" sz="2600" dirty="0">
                <a:latin typeface="Corbel"/>
                <a:cs typeface="Corbel"/>
              </a:rPr>
              <a:t>some algorithms are able to rank correct solutions within the top ten predictions, for most complexes the highest ranked structures are still false positives (high </a:t>
            </a:r>
            <a:r>
              <a:rPr lang="en-US" sz="2600" dirty="0" err="1">
                <a:latin typeface="Corbel"/>
                <a:cs typeface="Corbel"/>
              </a:rPr>
              <a:t>rmsd</a:t>
            </a:r>
            <a:r>
              <a:rPr lang="en-US" sz="2600" dirty="0">
                <a:latin typeface="Corbel"/>
                <a:cs typeface="Corbel"/>
              </a:rPr>
              <a:t> from the complex)</a:t>
            </a:r>
          </a:p>
          <a:p>
            <a:r>
              <a:rPr lang="en-US" sz="2600" dirty="0">
                <a:latin typeface="Corbel"/>
                <a:cs typeface="Corbel"/>
              </a:rPr>
              <a:t>No efficient method for reliable discrimination between correct solutions and FPs is currently available, in particular if the binding site is </a:t>
            </a:r>
            <a:r>
              <a:rPr lang="en-US" sz="2600" dirty="0" smtClean="0">
                <a:latin typeface="Corbel"/>
                <a:cs typeface="Corbel"/>
              </a:rPr>
              <a:t>unknown</a:t>
            </a:r>
          </a:p>
          <a:p>
            <a:r>
              <a:rPr lang="it-IT" sz="2600" dirty="0" err="1">
                <a:latin typeface="Corbel"/>
                <a:cs typeface="Corbel"/>
              </a:rPr>
              <a:t>Many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FPs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displaying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good</a:t>
            </a:r>
            <a:r>
              <a:rPr lang="it-IT" sz="2600" dirty="0" smtClean="0">
                <a:latin typeface="Corbel"/>
                <a:cs typeface="Corbel"/>
              </a:rPr>
              <a:t> </a:t>
            </a:r>
            <a:r>
              <a:rPr lang="it-IT" sz="2600" dirty="0" err="1">
                <a:latin typeface="Corbel"/>
                <a:cs typeface="Corbel"/>
              </a:rPr>
              <a:t>surface</a:t>
            </a:r>
            <a:r>
              <a:rPr lang="it-IT" sz="2600" dirty="0">
                <a:latin typeface="Corbel"/>
                <a:cs typeface="Corbel"/>
              </a:rPr>
              <a:t> </a:t>
            </a:r>
            <a:r>
              <a:rPr lang="it-IT" sz="2600" dirty="0" err="1" smtClean="0">
                <a:latin typeface="Corbel"/>
                <a:cs typeface="Corbel"/>
              </a:rPr>
              <a:t>complementarity</a:t>
            </a:r>
            <a:r>
              <a:rPr lang="it-IT" sz="2600" dirty="0" smtClean="0">
                <a:latin typeface="Corbel"/>
                <a:cs typeface="Corbel"/>
              </a:rPr>
              <a:t> are </a:t>
            </a:r>
            <a:r>
              <a:rPr lang="it-IT" sz="2600" dirty="0">
                <a:latin typeface="Corbel"/>
                <a:cs typeface="Corbel"/>
              </a:rPr>
              <a:t>far from the native </a:t>
            </a:r>
            <a:r>
              <a:rPr lang="it-IT" sz="2600" dirty="0" err="1" smtClean="0">
                <a:latin typeface="Corbel"/>
                <a:cs typeface="Corbel"/>
              </a:rPr>
              <a:t>complex</a:t>
            </a:r>
            <a:endParaRPr lang="it-IT" sz="2600" dirty="0">
              <a:latin typeface="Corbel"/>
              <a:cs typeface="Corbel"/>
            </a:endParaRPr>
          </a:p>
          <a:p>
            <a:pPr marL="0" indent="0">
              <a:buNone/>
            </a:pPr>
            <a:endParaRPr lang="en-US" sz="2600" dirty="0">
              <a:latin typeface="Corbel"/>
              <a:cs typeface="Corbel"/>
            </a:endParaRPr>
          </a:p>
          <a:p>
            <a:endParaRPr lang="en-US" sz="2800" dirty="0"/>
          </a:p>
          <a:p>
            <a:pPr marL="0" indent="0">
              <a:buNone/>
            </a:pPr>
            <a:endParaRPr lang="it-IT" sz="2600" dirty="0"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56517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Conclusion I (+)</a:t>
            </a: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893240"/>
            <a:ext cx="8426299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rbel"/>
                <a:cs typeface="Corbel"/>
              </a:rPr>
              <a:t>If the conformational change is limited to surface side-chain atoms, rigid body algorithms have been remarkably successful, even in absence of  knowledge of the binding site</a:t>
            </a:r>
          </a:p>
          <a:p>
            <a:r>
              <a:rPr lang="en-US" dirty="0" smtClean="0">
                <a:latin typeface="Corbel"/>
                <a:cs typeface="Corbel"/>
              </a:rPr>
              <a:t>Side-chain flexibility can be handled via a "soft" tolerance belt</a:t>
            </a:r>
          </a:p>
          <a:p>
            <a:endParaRPr lang="en-US" dirty="0">
              <a:solidFill>
                <a:srgbClr val="000000"/>
              </a:solidFill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792403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Conclusion II (+)</a:t>
            </a: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893240"/>
            <a:ext cx="8426299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rbel"/>
                <a:cs typeface="Corbel"/>
              </a:rPr>
              <a:t>Integration of experimental  </a:t>
            </a:r>
            <a:r>
              <a:rPr lang="en-US" dirty="0">
                <a:latin typeface="Corbel"/>
                <a:cs typeface="Corbel"/>
              </a:rPr>
              <a:t>information </a:t>
            </a:r>
            <a:r>
              <a:rPr lang="en-US" dirty="0" smtClean="0">
                <a:latin typeface="Corbel"/>
                <a:cs typeface="Corbel"/>
              </a:rPr>
              <a:t>produces reliable </a:t>
            </a:r>
            <a:r>
              <a:rPr lang="en-US" dirty="0">
                <a:latin typeface="Corbel"/>
                <a:cs typeface="Corbel"/>
              </a:rPr>
              <a:t>docking </a:t>
            </a:r>
            <a:r>
              <a:rPr lang="en-US" dirty="0" smtClean="0">
                <a:latin typeface="Corbel"/>
                <a:cs typeface="Corbel"/>
              </a:rPr>
              <a:t>results</a:t>
            </a:r>
          </a:p>
          <a:p>
            <a:r>
              <a:rPr lang="it-IT" dirty="0" err="1" smtClean="0">
                <a:latin typeface="Corbel"/>
                <a:cs typeface="Corbel"/>
              </a:rPr>
              <a:t>Relatively</a:t>
            </a:r>
            <a:r>
              <a:rPr lang="it-IT" dirty="0" smtClean="0">
                <a:latin typeface="Corbel"/>
                <a:cs typeface="Corbel"/>
              </a:rPr>
              <a:t> </a:t>
            </a:r>
            <a:r>
              <a:rPr lang="it-IT" dirty="0">
                <a:latin typeface="Corbel"/>
                <a:cs typeface="Corbel"/>
              </a:rPr>
              <a:t>easy for </a:t>
            </a:r>
            <a:r>
              <a:rPr lang="it-IT" dirty="0" err="1">
                <a:latin typeface="Corbel"/>
                <a:cs typeface="Corbel"/>
              </a:rPr>
              <a:t>enzyme-inhibitor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 smtClean="0">
                <a:latin typeface="Corbel"/>
                <a:cs typeface="Corbel"/>
              </a:rPr>
              <a:t>complexes</a:t>
            </a:r>
            <a:endParaRPr lang="it-IT" dirty="0">
              <a:latin typeface="Corbel"/>
              <a:cs typeface="Corbel"/>
            </a:endParaRPr>
          </a:p>
          <a:p>
            <a:r>
              <a:rPr lang="it-IT" dirty="0" err="1" smtClean="0">
                <a:latin typeface="Corbel"/>
                <a:cs typeface="Corbel"/>
              </a:rPr>
              <a:t>Sometimes</a:t>
            </a:r>
            <a:r>
              <a:rPr lang="it-IT" dirty="0" smtClean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good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results</a:t>
            </a:r>
            <a:r>
              <a:rPr lang="it-IT" dirty="0">
                <a:latin typeface="Corbel"/>
                <a:cs typeface="Corbel"/>
              </a:rPr>
              <a:t> with </a:t>
            </a:r>
            <a:r>
              <a:rPr lang="it-IT" dirty="0" err="1">
                <a:latin typeface="Corbel"/>
                <a:cs typeface="Corbel"/>
              </a:rPr>
              <a:t>antigen-antibody</a:t>
            </a:r>
            <a:r>
              <a:rPr lang="it-IT" dirty="0">
                <a:latin typeface="Corbel"/>
                <a:cs typeface="Corbel"/>
              </a:rPr>
              <a:t> </a:t>
            </a:r>
            <a:r>
              <a:rPr lang="it-IT" dirty="0" err="1">
                <a:latin typeface="Corbel"/>
                <a:cs typeface="Corbel"/>
              </a:rPr>
              <a:t>pairs</a:t>
            </a:r>
            <a:endParaRPr lang="it-IT" dirty="0">
              <a:latin typeface="Corbel"/>
              <a:cs typeface="Corbel"/>
            </a:endParaRPr>
          </a:p>
          <a:p>
            <a:endParaRPr lang="en-US" dirty="0">
              <a:solidFill>
                <a:srgbClr val="000000"/>
              </a:solidFill>
              <a:latin typeface="Corbel"/>
              <a:cs typeface="Corbel"/>
            </a:endParaRPr>
          </a:p>
          <a:p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148260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6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0"/>
            <a:ext cx="7052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593" y="1140073"/>
            <a:ext cx="5123152" cy="51231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86853" y="337575"/>
            <a:ext cx="2989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Binary interactions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823280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1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6551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52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064" y="1681600"/>
            <a:ext cx="8694228" cy="452596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T</a:t>
            </a:r>
            <a:r>
              <a:rPr lang="en-US" b="1" dirty="0" smtClean="0"/>
              <a:t>he first </a:t>
            </a:r>
            <a:r>
              <a:rPr lang="en-US" b="1" dirty="0"/>
              <a:t>fully automated, web-based program for </a:t>
            </a:r>
            <a:r>
              <a:rPr lang="en-US" b="1" dirty="0" smtClean="0"/>
              <a:t>the computational</a:t>
            </a:r>
            <a:r>
              <a:rPr lang="en-US" b="1" dirty="0"/>
              <a:t> </a:t>
            </a:r>
            <a:r>
              <a:rPr lang="en-US" b="1" dirty="0" smtClean="0"/>
              <a:t>docking </a:t>
            </a:r>
            <a:r>
              <a:rPr lang="en-US" b="1" dirty="0"/>
              <a:t>of protein structures</a:t>
            </a:r>
            <a:r>
              <a:rPr lang="en-US" b="1" dirty="0" smtClean="0"/>
              <a:t> </a:t>
            </a:r>
          </a:p>
          <a:p>
            <a:r>
              <a:rPr lang="en-US" dirty="0" smtClean="0"/>
              <a:t>The </a:t>
            </a:r>
            <a:r>
              <a:rPr lang="en-US" dirty="0"/>
              <a:t>docking algorithms </a:t>
            </a:r>
            <a:r>
              <a:rPr lang="en-US" dirty="0" smtClean="0"/>
              <a:t>evaluate billions </a:t>
            </a:r>
            <a:r>
              <a:rPr lang="en-US" dirty="0"/>
              <a:t>of putative complexes, retaining a </a:t>
            </a:r>
            <a:r>
              <a:rPr lang="en-US" dirty="0" smtClean="0"/>
              <a:t>preset number </a:t>
            </a:r>
            <a:r>
              <a:rPr lang="en-US" dirty="0"/>
              <a:t>with favorable surface </a:t>
            </a:r>
            <a:r>
              <a:rPr lang="en-US" dirty="0" smtClean="0"/>
              <a:t>complementarities </a:t>
            </a:r>
          </a:p>
          <a:p>
            <a:r>
              <a:rPr lang="en-US" dirty="0" smtClean="0"/>
              <a:t>A</a:t>
            </a:r>
            <a:r>
              <a:rPr lang="en-US" dirty="0"/>
              <a:t> </a:t>
            </a:r>
            <a:r>
              <a:rPr lang="en-US" dirty="0" smtClean="0"/>
              <a:t>filtering </a:t>
            </a:r>
            <a:r>
              <a:rPr lang="en-US" dirty="0"/>
              <a:t>method is then applied to this set of structures</a:t>
            </a:r>
            <a:r>
              <a:rPr lang="en-US" dirty="0" smtClean="0"/>
              <a:t>, selecting </a:t>
            </a:r>
            <a:r>
              <a:rPr lang="en-US" dirty="0"/>
              <a:t>those with good electrostatic </a:t>
            </a:r>
            <a:r>
              <a:rPr lang="en-US" dirty="0" smtClean="0"/>
              <a:t>and </a:t>
            </a:r>
            <a:r>
              <a:rPr lang="en-US" dirty="0" err="1" smtClean="0"/>
              <a:t>desolvation</a:t>
            </a:r>
            <a:r>
              <a:rPr lang="en-US" dirty="0" smtClean="0"/>
              <a:t> </a:t>
            </a:r>
            <a:r>
              <a:rPr lang="en-US" dirty="0"/>
              <a:t>free energies for further </a:t>
            </a:r>
            <a:r>
              <a:rPr lang="en-US" dirty="0" smtClean="0"/>
              <a:t>clustering </a:t>
            </a:r>
          </a:p>
          <a:p>
            <a:r>
              <a:rPr lang="en-US" dirty="0" smtClean="0"/>
              <a:t>The</a:t>
            </a:r>
            <a:r>
              <a:rPr lang="en-US" dirty="0"/>
              <a:t> </a:t>
            </a:r>
            <a:r>
              <a:rPr lang="en-US" dirty="0" smtClean="0"/>
              <a:t>program </a:t>
            </a:r>
            <a:r>
              <a:rPr lang="en-US" dirty="0"/>
              <a:t>output is a short list of putative </a:t>
            </a:r>
            <a:r>
              <a:rPr lang="en-US" dirty="0" smtClean="0"/>
              <a:t>complexes ranked </a:t>
            </a:r>
            <a:r>
              <a:rPr lang="en-US" dirty="0"/>
              <a:t>according to their </a:t>
            </a:r>
            <a:r>
              <a:rPr lang="en-US" dirty="0" smtClean="0"/>
              <a:t>clustering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9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480" y="1746720"/>
            <a:ext cx="8481249" cy="452596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orbel"/>
                <a:cs typeface="Corbel"/>
              </a:rPr>
              <a:t>User </a:t>
            </a:r>
            <a:r>
              <a:rPr lang="en-US" b="1" dirty="0">
                <a:solidFill>
                  <a:srgbClr val="000000"/>
                </a:solidFill>
                <a:latin typeface="Corbel"/>
                <a:cs typeface="Corbel"/>
              </a:rPr>
              <a:t>Input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PDB files of the 2 protein structures </a:t>
            </a:r>
            <a:endParaRPr lang="en-US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rbel"/>
                <a:cs typeface="Corbel"/>
              </a:rPr>
              <a:t>Output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: 10 (default) top predictions of docked conformations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close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to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the native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structure</a:t>
            </a:r>
          </a:p>
          <a:p>
            <a:r>
              <a:rPr lang="en-US" dirty="0" smtClean="0"/>
              <a:t>Rigid </a:t>
            </a:r>
            <a:r>
              <a:rPr lang="en-US" dirty="0"/>
              <a:t>body </a:t>
            </a:r>
            <a:r>
              <a:rPr lang="en-US" dirty="0" smtClean="0"/>
              <a:t>docking 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is </a:t>
            </a:r>
            <a:r>
              <a:rPr lang="en-US" dirty="0">
                <a:solidFill>
                  <a:srgbClr val="000000"/>
                </a:solidFill>
                <a:latin typeface="Corbel"/>
                <a:cs typeface="Corbel"/>
              </a:rPr>
              <a:t>performed using  2 established FFT-based docking programs (DOT and ZDOCK</a:t>
            </a:r>
            <a:r>
              <a:rPr lang="en-US" dirty="0" smtClean="0">
                <a:solidFill>
                  <a:srgbClr val="000000"/>
                </a:solidFill>
                <a:latin typeface="Corbel"/>
                <a:cs typeface="Corbel"/>
              </a:rPr>
              <a:t>)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scoring </a:t>
            </a:r>
            <a:r>
              <a:rPr lang="en-US" dirty="0" smtClean="0"/>
              <a:t>is solely based on </a:t>
            </a:r>
            <a:r>
              <a:rPr lang="en-US" dirty="0"/>
              <a:t>the surface </a:t>
            </a:r>
            <a:r>
              <a:rPr lang="en-US" dirty="0" smtClean="0"/>
              <a:t>complementarity between </a:t>
            </a:r>
            <a:r>
              <a:rPr lang="en-US" dirty="0"/>
              <a:t>the two </a:t>
            </a:r>
            <a:r>
              <a:rPr lang="en-US" dirty="0" smtClean="0"/>
              <a:t>structures</a:t>
            </a:r>
          </a:p>
          <a:p>
            <a:r>
              <a:rPr lang="en-US" dirty="0"/>
              <a:t>O</a:t>
            </a:r>
            <a:r>
              <a:rPr lang="en-US" dirty="0" smtClean="0"/>
              <a:t>ver </a:t>
            </a:r>
            <a:r>
              <a:rPr lang="en-US" dirty="0"/>
              <a:t>2.7 </a:t>
            </a:r>
            <a:r>
              <a:rPr lang="en-US" dirty="0" smtClean="0"/>
              <a:t>10</a:t>
            </a:r>
            <a:r>
              <a:rPr lang="en-US" baseline="30000" dirty="0" smtClean="0"/>
              <a:t>10</a:t>
            </a:r>
            <a:r>
              <a:rPr lang="en-US" dirty="0" smtClean="0"/>
              <a:t>  </a:t>
            </a:r>
            <a:r>
              <a:rPr lang="en-US" dirty="0"/>
              <a:t>structures are evaluated</a:t>
            </a:r>
            <a:r>
              <a:rPr lang="en-US" dirty="0" smtClean="0"/>
              <a:t>, retaining </a:t>
            </a:r>
            <a:r>
              <a:rPr lang="en-US" dirty="0"/>
              <a:t>20 000 structures with the best surface </a:t>
            </a:r>
            <a:r>
              <a:rPr lang="en-US" dirty="0" smtClean="0"/>
              <a:t>complementarity scores</a:t>
            </a:r>
            <a:r>
              <a:rPr lang="en-US" dirty="0"/>
              <a:t>, which are then further subjected to </a:t>
            </a:r>
            <a:r>
              <a:rPr lang="en-US" dirty="0" smtClean="0"/>
              <a:t>an empirical free </a:t>
            </a:r>
            <a:r>
              <a:rPr lang="en-US" dirty="0"/>
              <a:t>energy filtering algorithm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009038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220" y="1746720"/>
            <a:ext cx="871051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/>
              <a:t>free energy of the </a:t>
            </a:r>
            <a:r>
              <a:rPr lang="en-US" dirty="0" smtClean="0"/>
              <a:t>complex structure </a:t>
            </a:r>
            <a:r>
              <a:rPr lang="en-US" dirty="0"/>
              <a:t>is typically dominated by van der Waals interactions</a:t>
            </a:r>
            <a:r>
              <a:rPr lang="en-US" dirty="0" smtClean="0"/>
              <a:t>, which </a:t>
            </a:r>
            <a:r>
              <a:rPr lang="en-US" dirty="0"/>
              <a:t>is a very noisy function and difficult to calculate</a:t>
            </a:r>
            <a:r>
              <a:rPr lang="en-US" dirty="0" smtClean="0"/>
              <a:t>, especially </a:t>
            </a:r>
            <a:r>
              <a:rPr lang="en-US" dirty="0"/>
              <a:t>with incorrect side-chain </a:t>
            </a:r>
            <a:r>
              <a:rPr lang="en-US" dirty="0" err="1" smtClean="0"/>
              <a:t>rotamers</a:t>
            </a:r>
            <a:endParaRPr lang="en-US" dirty="0"/>
          </a:p>
          <a:p>
            <a:r>
              <a:rPr lang="en-US" dirty="0" smtClean="0"/>
              <a:t>Therefore</a:t>
            </a:r>
            <a:r>
              <a:rPr lang="en-US" dirty="0"/>
              <a:t>, </a:t>
            </a:r>
            <a:r>
              <a:rPr lang="en-US" dirty="0" smtClean="0"/>
              <a:t>other </a:t>
            </a:r>
            <a:r>
              <a:rPr lang="en-US" dirty="0"/>
              <a:t>components of the binding free </a:t>
            </a:r>
            <a:r>
              <a:rPr lang="en-US" dirty="0" smtClean="0"/>
              <a:t>energy are used </a:t>
            </a:r>
            <a:r>
              <a:rPr lang="en-US" dirty="0"/>
              <a:t>to account for the noise of the van der Waals </a:t>
            </a:r>
            <a:r>
              <a:rPr lang="en-US" dirty="0" smtClean="0"/>
              <a:t>energies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esolvation</a:t>
            </a:r>
            <a:r>
              <a:rPr lang="en-US" dirty="0" smtClean="0"/>
              <a:t> </a:t>
            </a:r>
            <a:r>
              <a:rPr lang="en-US" dirty="0"/>
              <a:t>free energy using </a:t>
            </a:r>
            <a:r>
              <a:rPr lang="en-US" dirty="0" smtClean="0"/>
              <a:t>the atomic </a:t>
            </a:r>
            <a:r>
              <a:rPr lang="en-US" dirty="0"/>
              <a:t>contact </a:t>
            </a:r>
            <a:r>
              <a:rPr lang="en-US" dirty="0" smtClean="0"/>
              <a:t>potential (statistical measure of </a:t>
            </a:r>
            <a:r>
              <a:rPr lang="en-US" dirty="0"/>
              <a:t>the </a:t>
            </a:r>
            <a:r>
              <a:rPr lang="en-US" dirty="0" err="1"/>
              <a:t>desolvation</a:t>
            </a:r>
            <a:r>
              <a:rPr lang="en-US" dirty="0"/>
              <a:t> free </a:t>
            </a:r>
            <a:r>
              <a:rPr lang="en-US" dirty="0" smtClean="0"/>
              <a:t>energy)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lectrostatic free energy </a:t>
            </a:r>
            <a:r>
              <a:rPr lang="en-US" dirty="0"/>
              <a:t>using a </a:t>
            </a:r>
            <a:r>
              <a:rPr lang="en-US" dirty="0" err="1"/>
              <a:t>Coulombic</a:t>
            </a:r>
            <a:r>
              <a:rPr lang="en-US" dirty="0"/>
              <a:t> model with a distance-</a:t>
            </a:r>
            <a:r>
              <a:rPr lang="en-US" dirty="0" smtClean="0"/>
              <a:t>dependent dielectric </a:t>
            </a:r>
            <a:r>
              <a:rPr lang="en-US" dirty="0"/>
              <a:t>of </a:t>
            </a:r>
            <a:r>
              <a:rPr lang="en-US" dirty="0" smtClean="0"/>
              <a:t>4r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2447715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262" y="1779281"/>
            <a:ext cx="86868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The top 2000 energetically favorable structures are clustered on the basis of a pairwise binding site root mean squared deviation (RMSD) criterion</a:t>
            </a:r>
          </a:p>
          <a:p>
            <a:r>
              <a:rPr lang="en-US" dirty="0" smtClean="0"/>
              <a:t>Clusters are then formed by selecting the ligand that has the most neighbors below a previously selected clustering radius. </a:t>
            </a:r>
          </a:p>
          <a:p>
            <a:r>
              <a:rPr lang="en-US" dirty="0" smtClean="0"/>
              <a:t>The ligand with the most neighbors is the cluster center, and is the representative structure for the cluster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6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ClusPro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100" dirty="0" smtClean="0">
                <a:solidFill>
                  <a:srgbClr val="FFFFFF"/>
                </a:solidFill>
              </a:rPr>
              <a:t>http</a:t>
            </a:r>
            <a:r>
              <a:rPr lang="en-US" sz="3100" dirty="0">
                <a:solidFill>
                  <a:srgbClr val="FFFFFF"/>
                </a:solidFill>
              </a:rPr>
              <a:t>://</a:t>
            </a:r>
            <a:r>
              <a:rPr lang="en-US" sz="3100" dirty="0" err="1">
                <a:solidFill>
                  <a:srgbClr val="FFFFFF"/>
                </a:solidFill>
              </a:rPr>
              <a:t>nrc.bu.edu</a:t>
            </a:r>
            <a:r>
              <a:rPr lang="en-US" sz="3100" dirty="0">
                <a:solidFill>
                  <a:srgbClr val="FFFFFF"/>
                </a:solidFill>
              </a:rPr>
              <a:t>/cluster</a:t>
            </a:r>
          </a:p>
        </p:txBody>
      </p:sp>
    </p:spTree>
    <p:extLst>
      <p:ext uri="{BB962C8B-B14F-4D97-AF65-F5344CB8AC3E}">
        <p14:creationId xmlns:p14="http://schemas.microsoft.com/office/powerpoint/2010/main" val="3752088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5"/>
          <p:cNvGrpSpPr/>
          <p:nvPr/>
        </p:nvGrpSpPr>
        <p:grpSpPr>
          <a:xfrm>
            <a:off x="1752600" y="381000"/>
            <a:ext cx="5378450" cy="6212365"/>
            <a:chOff x="1752600" y="381000"/>
            <a:chExt cx="5378450" cy="6212365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381000"/>
              <a:ext cx="5378450" cy="113753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2600" y="1518537"/>
              <a:ext cx="5378450" cy="507482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6" name="Freccia giù 5"/>
          <p:cNvSpPr/>
          <p:nvPr/>
        </p:nvSpPr>
        <p:spPr>
          <a:xfrm rot="18935554">
            <a:off x="2237085" y="419100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giù 6"/>
          <p:cNvSpPr/>
          <p:nvPr/>
        </p:nvSpPr>
        <p:spPr>
          <a:xfrm rot="16200000">
            <a:off x="1981200" y="568956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6100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act3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0" y="0"/>
            <a:ext cx="7707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23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043" y="12811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The HADDOCK protocol 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 smtClean="0"/>
          </a:p>
          <a:p>
            <a:r>
              <a:rPr lang="en-US" sz="2800" dirty="0" smtClean="0"/>
              <a:t>Rigid-body docking followed by </a:t>
            </a:r>
          </a:p>
          <a:p>
            <a:r>
              <a:rPr lang="en-US" sz="2800" dirty="0"/>
              <a:t>a</a:t>
            </a:r>
            <a:r>
              <a:rPr lang="en-US" sz="2800" dirty="0" smtClean="0"/>
              <a:t> semi-flexible refinement of the interface in torsion angles' space (of both backbone and side-chains) </a:t>
            </a:r>
          </a:p>
          <a:p>
            <a:r>
              <a:rPr lang="en-US" sz="2800" dirty="0" smtClean="0"/>
              <a:t>as a final stage, a Cartesian dynamics refinement in explicit solvent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2018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55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The HADDOCK services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600200"/>
            <a:ext cx="861282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Easy </a:t>
            </a:r>
            <a:r>
              <a:rPr lang="en-US" dirty="0" smtClean="0"/>
              <a:t>interface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Prediction interface</a:t>
            </a:r>
          </a:p>
          <a:p>
            <a:r>
              <a:rPr lang="en-US" dirty="0" smtClean="0"/>
              <a:t>the </a:t>
            </a:r>
            <a:r>
              <a:rPr lang="en-US" dirty="0"/>
              <a:t>Expert interface (requires Expert level access)</a:t>
            </a:r>
          </a:p>
          <a:p>
            <a:r>
              <a:rPr lang="en-US" dirty="0" smtClean="0"/>
              <a:t>the </a:t>
            </a:r>
            <a:r>
              <a:rPr lang="en-US" dirty="0"/>
              <a:t>Refinement interface (requires Expert level access)</a:t>
            </a:r>
          </a:p>
          <a:p>
            <a:r>
              <a:rPr lang="en-US" dirty="0" smtClean="0"/>
              <a:t>the </a:t>
            </a:r>
            <a:r>
              <a:rPr lang="en-US" dirty="0"/>
              <a:t>Guru interface (requires Guru level </a:t>
            </a:r>
            <a:r>
              <a:rPr lang="en-US" dirty="0" smtClean="0"/>
              <a:t>access)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Multi-body interface (requires Guru level </a:t>
            </a:r>
            <a:r>
              <a:rPr lang="en-US" dirty="0" smtClean="0"/>
              <a:t>access)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File upload </a:t>
            </a:r>
            <a:r>
              <a:rPr lang="en-US" dirty="0" smtClean="0"/>
              <a:t>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937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8" y="0"/>
            <a:ext cx="82121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8078" y="97680"/>
            <a:ext cx="3604072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EASY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272273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27" y="988457"/>
            <a:ext cx="6303690" cy="4862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9337" y="5851303"/>
            <a:ext cx="7250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structural image of the protein-protein complex formed when </a:t>
            </a:r>
            <a:r>
              <a:rPr lang="en-US" dirty="0" err="1"/>
              <a:t>YpkA</a:t>
            </a:r>
            <a:r>
              <a:rPr lang="en-US" dirty="0"/>
              <a:t> (green and pink) binds to the Rac1 protein of the host cell (yellow and purple)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95860" y="385800"/>
            <a:ext cx="26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Protein complex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08295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0"/>
            <a:ext cx="77900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3608" y="97680"/>
            <a:ext cx="406934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EXPERT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611493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3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746449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0139" y="113959"/>
            <a:ext cx="3696444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rbel"/>
                <a:cs typeface="Corbel"/>
              </a:rPr>
              <a:t>The GURU interface</a:t>
            </a:r>
            <a:endParaRPr lang="en-US" sz="3200" b="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5252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2" name="AutoShape 2"/>
          <p:cNvSpPr>
            <a:spLocks noChangeArrowheads="1"/>
          </p:cNvSpPr>
          <p:nvPr/>
        </p:nvSpPr>
        <p:spPr bwMode="auto">
          <a:xfrm>
            <a:off x="4724400" y="3136640"/>
            <a:ext cx="2895600" cy="438150"/>
          </a:xfrm>
          <a:prstGeom prst="curvedUpArrow">
            <a:avLst>
              <a:gd name="adj1" fmla="val 132174"/>
              <a:gd name="adj2" fmla="val 264348"/>
              <a:gd name="adj3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284" name="Rectangle 4"/>
          <p:cNvSpPr>
            <a:spLocks noChangeArrowheads="1"/>
          </p:cNvSpPr>
          <p:nvPr/>
        </p:nvSpPr>
        <p:spPr bwMode="auto">
          <a:xfrm>
            <a:off x="1819275" y="6409686"/>
            <a:ext cx="58829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Clr>
                <a:srgbClr val="FF00FF"/>
              </a:buClr>
              <a:buSzPct val="125000"/>
            </a:pPr>
            <a:r>
              <a:rPr lang="en-US" dirty="0" smtClean="0">
                <a:solidFill>
                  <a:schemeClr val="folHlink"/>
                </a:solidFill>
                <a:hlinkClick r:id="rId3"/>
              </a:rPr>
              <a:t>http</a:t>
            </a:r>
            <a:r>
              <a:rPr lang="en-US" dirty="0">
                <a:solidFill>
                  <a:schemeClr val="folHlink"/>
                </a:solidFill>
                <a:hlinkClick r:id="rId3"/>
              </a:rPr>
              <a:t>://</a:t>
            </a:r>
            <a:r>
              <a:rPr lang="en-US" dirty="0" smtClean="0">
                <a:solidFill>
                  <a:schemeClr val="folHlink"/>
                </a:solidFill>
                <a:hlinkClick r:id="rId3"/>
              </a:rPr>
              <a:t>haddocking.org</a:t>
            </a:r>
            <a:r>
              <a:rPr lang="en-US" dirty="0" smtClean="0">
                <a:solidFill>
                  <a:schemeClr val="folHlink"/>
                </a:solidFill>
              </a:rPr>
              <a:t>; </a:t>
            </a:r>
            <a:r>
              <a:rPr lang="en-US" dirty="0" smtClean="0">
                <a:solidFill>
                  <a:schemeClr val="folHlink"/>
                </a:solidFill>
                <a:hlinkClick r:id="rId4"/>
              </a:rPr>
              <a:t>http</a:t>
            </a:r>
            <a:r>
              <a:rPr lang="en-US" dirty="0">
                <a:solidFill>
                  <a:schemeClr val="folHlink"/>
                </a:solidFill>
                <a:hlinkClick r:id="rId4"/>
              </a:rPr>
              <a:t>://www.nmr.chem.uu.nl/</a:t>
            </a:r>
            <a:r>
              <a:rPr lang="en-US" dirty="0" smtClean="0">
                <a:solidFill>
                  <a:schemeClr val="folHlink"/>
                </a:solidFill>
                <a:hlinkClick r:id="rId4"/>
              </a:rPr>
              <a:t>haddock</a:t>
            </a:r>
            <a:endParaRPr lang="en-US" dirty="0" smtClean="0">
              <a:solidFill>
                <a:schemeClr val="folHlink"/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819400" y="2298440"/>
            <a:ext cx="2522538" cy="1600200"/>
            <a:chOff x="1776" y="1776"/>
            <a:chExt cx="1589" cy="1008"/>
          </a:xfrm>
        </p:grpSpPr>
        <p:sp>
          <p:nvSpPr>
            <p:cNvPr id="1377286" name="AutoShape 6"/>
            <p:cNvSpPr>
              <a:spLocks noChangeArrowheads="1"/>
            </p:cNvSpPr>
            <p:nvPr/>
          </p:nvSpPr>
          <p:spPr bwMode="auto">
            <a:xfrm>
              <a:off x="1776" y="1776"/>
              <a:ext cx="1584" cy="1008"/>
            </a:xfrm>
            <a:prstGeom prst="octagon">
              <a:avLst>
                <a:gd name="adj" fmla="val 29287"/>
              </a:avLst>
            </a:prstGeom>
            <a:solidFill>
              <a:srgbClr val="FFFE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112" y="2160"/>
              <a:ext cx="1008" cy="537"/>
              <a:chOff x="3312" y="2880"/>
              <a:chExt cx="1440" cy="767"/>
            </a:xfrm>
          </p:grpSpPr>
          <p:sp>
            <p:nvSpPr>
              <p:cNvPr id="1377288" name="AutoShape 8"/>
              <p:cNvSpPr>
                <a:spLocks noChangeArrowheads="1"/>
              </p:cNvSpPr>
              <p:nvPr/>
            </p:nvSpPr>
            <p:spPr bwMode="auto">
              <a:xfrm rot="2074154">
                <a:off x="3312" y="3173"/>
                <a:ext cx="355" cy="474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72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A</a:t>
                </a:r>
              </a:p>
            </p:txBody>
          </p:sp>
          <p:sp>
            <p:nvSpPr>
              <p:cNvPr id="1377289" name="Oval 9"/>
              <p:cNvSpPr>
                <a:spLocks noChangeArrowheads="1"/>
              </p:cNvSpPr>
              <p:nvPr/>
            </p:nvSpPr>
            <p:spPr bwMode="auto">
              <a:xfrm rot="2072992">
                <a:off x="4200" y="2976"/>
                <a:ext cx="552" cy="296"/>
              </a:xfrm>
              <a:prstGeom prst="ellipse">
                <a:avLst/>
              </a:prstGeom>
              <a:solidFill>
                <a:srgbClr val="B92BCC">
                  <a:alpha val="72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/>
                  <a:t>B</a:t>
                </a:r>
              </a:p>
            </p:txBody>
          </p:sp>
          <p:sp>
            <p:nvSpPr>
              <p:cNvPr id="1377290" name="AutoShape 10"/>
              <p:cNvSpPr>
                <a:spLocks noChangeArrowheads="1"/>
              </p:cNvSpPr>
              <p:nvPr/>
            </p:nvSpPr>
            <p:spPr bwMode="auto">
              <a:xfrm>
                <a:off x="3667" y="3233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1" name="AutoShape 11"/>
              <p:cNvSpPr>
                <a:spLocks noChangeArrowheads="1"/>
              </p:cNvSpPr>
              <p:nvPr/>
            </p:nvSpPr>
            <p:spPr bwMode="auto">
              <a:xfrm>
                <a:off x="4219" y="3035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2" name="AutoShape 12"/>
              <p:cNvSpPr>
                <a:spLocks noChangeArrowheads="1"/>
              </p:cNvSpPr>
              <p:nvPr/>
            </p:nvSpPr>
            <p:spPr bwMode="auto">
              <a:xfrm>
                <a:off x="4259" y="3114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293" name="AutoShape 13"/>
              <p:cNvSpPr>
                <a:spLocks noChangeArrowheads="1"/>
              </p:cNvSpPr>
              <p:nvPr/>
            </p:nvSpPr>
            <p:spPr bwMode="auto">
              <a:xfrm>
                <a:off x="4318" y="3173"/>
                <a:ext cx="39" cy="40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cxnSp>
            <p:nvCxnSpPr>
              <p:cNvPr id="1377294" name="AutoShape 14"/>
              <p:cNvCxnSpPr>
                <a:cxnSpLocks noChangeShapeType="1"/>
                <a:stCxn id="1377290" idx="3"/>
                <a:endCxn id="1377291" idx="1"/>
              </p:cNvCxnSpPr>
              <p:nvPr/>
            </p:nvCxnSpPr>
            <p:spPr bwMode="auto">
              <a:xfrm flipV="1">
                <a:off x="3707" y="3055"/>
                <a:ext cx="512" cy="1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5" name="AutoShape 15"/>
              <p:cNvCxnSpPr>
                <a:cxnSpLocks noChangeShapeType="1"/>
                <a:stCxn id="1377290" idx="3"/>
                <a:endCxn id="1377292" idx="1"/>
              </p:cNvCxnSpPr>
              <p:nvPr/>
            </p:nvCxnSpPr>
            <p:spPr bwMode="auto">
              <a:xfrm flipV="1">
                <a:off x="3707" y="3134"/>
                <a:ext cx="552" cy="11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77296" name="AutoShape 16"/>
              <p:cNvCxnSpPr>
                <a:cxnSpLocks noChangeShapeType="1"/>
                <a:stCxn id="1377290" idx="3"/>
                <a:endCxn id="1377293" idx="1"/>
              </p:cNvCxnSpPr>
              <p:nvPr/>
            </p:nvCxnSpPr>
            <p:spPr bwMode="auto">
              <a:xfrm flipV="1">
                <a:off x="3707" y="3193"/>
                <a:ext cx="611" cy="5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377297" name="Text Box 17"/>
              <p:cNvSpPr txBox="1">
                <a:spLocks noChangeArrowheads="1"/>
              </p:cNvSpPr>
              <p:nvPr/>
            </p:nvSpPr>
            <p:spPr bwMode="auto">
              <a:xfrm>
                <a:off x="3595" y="3217"/>
                <a:ext cx="204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i</a:t>
                </a:r>
              </a:p>
            </p:txBody>
          </p:sp>
          <p:sp>
            <p:nvSpPr>
              <p:cNvPr id="1377298" name="Text Box 18"/>
              <p:cNvSpPr txBox="1">
                <a:spLocks noChangeArrowheads="1"/>
              </p:cNvSpPr>
              <p:nvPr/>
            </p:nvSpPr>
            <p:spPr bwMode="auto">
              <a:xfrm>
                <a:off x="4242" y="2880"/>
                <a:ext cx="247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x</a:t>
                </a:r>
              </a:p>
            </p:txBody>
          </p:sp>
          <p:sp>
            <p:nvSpPr>
              <p:cNvPr id="1377299" name="Text Box 19"/>
              <p:cNvSpPr txBox="1">
                <a:spLocks noChangeArrowheads="1"/>
              </p:cNvSpPr>
              <p:nvPr/>
            </p:nvSpPr>
            <p:spPr bwMode="auto">
              <a:xfrm>
                <a:off x="4272" y="2977"/>
                <a:ext cx="2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y</a:t>
                </a:r>
              </a:p>
            </p:txBody>
          </p:sp>
          <p:sp>
            <p:nvSpPr>
              <p:cNvPr id="1377300" name="Text Box 20"/>
              <p:cNvSpPr txBox="1">
                <a:spLocks noChangeArrowheads="1"/>
              </p:cNvSpPr>
              <p:nvPr/>
            </p:nvSpPr>
            <p:spPr bwMode="auto">
              <a:xfrm>
                <a:off x="4339" y="3120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z</a:t>
                </a:r>
              </a:p>
            </p:txBody>
          </p:sp>
          <p:sp>
            <p:nvSpPr>
              <p:cNvPr id="1377301" name="Rectangle 21"/>
              <p:cNvSpPr>
                <a:spLocks noChangeArrowheads="1"/>
              </p:cNvSpPr>
              <p:nvPr/>
            </p:nvSpPr>
            <p:spPr bwMode="auto">
              <a:xfrm>
                <a:off x="3892" y="3217"/>
                <a:ext cx="54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d</a:t>
                </a:r>
                <a:r>
                  <a:rPr lang="en-US" sz="1200" baseline="-25000"/>
                  <a:t>iAB</a:t>
                </a:r>
                <a:r>
                  <a:rPr lang="en-US" sz="1200" baseline="30000"/>
                  <a:t>eff</a:t>
                </a:r>
              </a:p>
            </p:txBody>
          </p:sp>
          <p:sp>
            <p:nvSpPr>
              <p:cNvPr id="1377302" name="AutoShape 22"/>
              <p:cNvSpPr>
                <a:spLocks noChangeArrowheads="1"/>
              </p:cNvSpPr>
              <p:nvPr/>
            </p:nvSpPr>
            <p:spPr bwMode="auto">
              <a:xfrm>
                <a:off x="3726" y="3292"/>
                <a:ext cx="40" cy="39"/>
              </a:xfrm>
              <a:prstGeom prst="octagon">
                <a:avLst>
                  <a:gd name="adj" fmla="val 29287"/>
                </a:avLst>
              </a:prstGeom>
              <a:solidFill>
                <a:schemeClr val="hlink">
                  <a:alpha val="72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3" name="AutoShape 23"/>
              <p:cNvSpPr>
                <a:spLocks noChangeArrowheads="1"/>
              </p:cNvSpPr>
              <p:nvPr/>
            </p:nvSpPr>
            <p:spPr bwMode="auto">
              <a:xfrm>
                <a:off x="3588" y="3173"/>
                <a:ext cx="40" cy="40"/>
              </a:xfrm>
              <a:prstGeom prst="octagon">
                <a:avLst>
                  <a:gd name="adj" fmla="val 29287"/>
                </a:avLst>
              </a:prstGeom>
              <a:solidFill>
                <a:srgbClr val="2F8B20">
                  <a:alpha val="72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1377304" name="Text Box 24"/>
              <p:cNvSpPr txBox="1">
                <a:spLocks noChangeArrowheads="1"/>
              </p:cNvSpPr>
              <p:nvPr/>
            </p:nvSpPr>
            <p:spPr bwMode="auto">
              <a:xfrm>
                <a:off x="3455" y="3129"/>
                <a:ext cx="221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j</a:t>
                </a:r>
              </a:p>
            </p:txBody>
          </p:sp>
          <p:sp>
            <p:nvSpPr>
              <p:cNvPr id="1377305" name="Text Box 25"/>
              <p:cNvSpPr txBox="1">
                <a:spLocks noChangeArrowheads="1"/>
              </p:cNvSpPr>
              <p:nvPr/>
            </p:nvSpPr>
            <p:spPr bwMode="auto">
              <a:xfrm>
                <a:off x="3748" y="3264"/>
                <a:ext cx="240" cy="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k</a:t>
                </a:r>
              </a:p>
            </p:txBody>
          </p:sp>
        </p:grpSp>
        <p:sp>
          <p:nvSpPr>
            <p:cNvPr id="1377306" name="Text Box 26"/>
            <p:cNvSpPr txBox="1">
              <a:spLocks noChangeArrowheads="1"/>
            </p:cNvSpPr>
            <p:nvPr/>
          </p:nvSpPr>
          <p:spPr bwMode="auto">
            <a:xfrm>
              <a:off x="1776" y="1824"/>
              <a:ext cx="1589" cy="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chemeClr val="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     HADDOCK </a:t>
              </a:r>
            </a:p>
            <a:p>
              <a:r>
                <a:rPr lang="en-US" sz="1200">
                  <a:solidFill>
                    <a:schemeClr val="folHlink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High Ambiguity Driven DOCKing</a:t>
              </a:r>
              <a:endParaRPr lang="en-US" sz="1800">
                <a:solidFill>
                  <a:schemeClr val="hlink"/>
                </a:solidFill>
              </a:endParaRP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990600" y="1003040"/>
            <a:ext cx="1346200" cy="942975"/>
            <a:chOff x="1008" y="1144"/>
            <a:chExt cx="848" cy="594"/>
          </a:xfrm>
        </p:grpSpPr>
        <p:pic>
          <p:nvPicPr>
            <p:cNvPr id="1377308" name="Picture 28" descr="mutagenesis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08" y="1344"/>
              <a:ext cx="848" cy="394"/>
            </a:xfrm>
            <a:prstGeom prst="rect">
              <a:avLst/>
            </a:prstGeom>
            <a:noFill/>
          </p:spPr>
        </p:pic>
        <p:sp>
          <p:nvSpPr>
            <p:cNvPr id="1377309" name="Text Box 29"/>
            <p:cNvSpPr txBox="1">
              <a:spLocks noChangeArrowheads="1"/>
            </p:cNvSpPr>
            <p:nvPr/>
          </p:nvSpPr>
          <p:spPr bwMode="auto">
            <a:xfrm>
              <a:off x="1059" y="1144"/>
              <a:ext cx="761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mutagenesis</a:t>
              </a:r>
              <a:endParaRPr lang="en-US" sz="1200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2667000" y="622040"/>
            <a:ext cx="2054225" cy="1060450"/>
            <a:chOff x="2498" y="895"/>
            <a:chExt cx="1294" cy="668"/>
          </a:xfrm>
        </p:grpSpPr>
        <p:pic>
          <p:nvPicPr>
            <p:cNvPr id="1377311" name="Picture 31" descr="CSP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498" y="1056"/>
              <a:ext cx="1294" cy="507"/>
            </a:xfrm>
            <a:prstGeom prst="rect">
              <a:avLst/>
            </a:prstGeom>
            <a:noFill/>
          </p:spPr>
        </p:pic>
        <p:sp>
          <p:nvSpPr>
            <p:cNvPr id="1377312" name="Text Box 32"/>
            <p:cNvSpPr txBox="1">
              <a:spLocks noChangeArrowheads="1"/>
            </p:cNvSpPr>
            <p:nvPr/>
          </p:nvSpPr>
          <p:spPr bwMode="auto">
            <a:xfrm>
              <a:off x="2685" y="895"/>
              <a:ext cx="937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titrations</a:t>
              </a:r>
              <a:endParaRPr lang="en-US" sz="1200"/>
            </a:p>
          </p:txBody>
        </p:sp>
      </p:grp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228600" y="2069840"/>
            <a:ext cx="1371600" cy="911225"/>
            <a:chOff x="528" y="2152"/>
            <a:chExt cx="864" cy="574"/>
          </a:xfrm>
        </p:grpSpPr>
        <p:pic>
          <p:nvPicPr>
            <p:cNvPr id="1377314" name="Picture 34" descr="cross-linking.gif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28" y="2352"/>
              <a:ext cx="864" cy="374"/>
            </a:xfrm>
            <a:prstGeom prst="rect">
              <a:avLst/>
            </a:prstGeom>
            <a:noFill/>
          </p:spPr>
        </p:pic>
        <p:sp>
          <p:nvSpPr>
            <p:cNvPr id="1377315" name="Text Box 35"/>
            <p:cNvSpPr txBox="1">
              <a:spLocks noChangeArrowheads="1"/>
            </p:cNvSpPr>
            <p:nvPr/>
          </p:nvSpPr>
          <p:spPr bwMode="auto">
            <a:xfrm>
              <a:off x="567" y="2152"/>
              <a:ext cx="80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Cross-linking</a:t>
              </a:r>
              <a:endParaRPr lang="en-US" sz="1200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228600" y="3365240"/>
            <a:ext cx="1547813" cy="865188"/>
            <a:chOff x="1200" y="3151"/>
            <a:chExt cx="975" cy="545"/>
          </a:xfrm>
        </p:grpSpPr>
        <p:pic>
          <p:nvPicPr>
            <p:cNvPr id="1377317" name="Picture 37" descr="HD-exchange.gif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200" y="3360"/>
              <a:ext cx="960" cy="336"/>
            </a:xfrm>
            <a:prstGeom prst="rect">
              <a:avLst/>
            </a:prstGeom>
            <a:noFill/>
          </p:spPr>
        </p:pic>
        <p:sp>
          <p:nvSpPr>
            <p:cNvPr id="1377318" name="Text Box 38"/>
            <p:cNvSpPr txBox="1">
              <a:spLocks noChangeArrowheads="1"/>
            </p:cNvSpPr>
            <p:nvPr/>
          </p:nvSpPr>
          <p:spPr bwMode="auto">
            <a:xfrm>
              <a:off x="1291" y="3151"/>
              <a:ext cx="884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H/D exchange</a:t>
              </a:r>
              <a:endParaRPr lang="en-US" sz="1200"/>
            </a:p>
          </p:txBody>
        </p:sp>
      </p:grpSp>
      <p:pic>
        <p:nvPicPr>
          <p:cNvPr id="1377319" name="Picture 39" descr="H:\Users\aaltjan\pres-lunteren\1eul-membran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05750" y="2222240"/>
            <a:ext cx="1238250" cy="1570038"/>
          </a:xfrm>
          <a:prstGeom prst="rect">
            <a:avLst/>
          </a:prstGeom>
          <a:noFill/>
        </p:spPr>
      </p:pic>
      <p:pic>
        <p:nvPicPr>
          <p:cNvPr id="1377320" name="Picture 40" descr="H:\Users\aaltjan\pres-lunteren\structlife_09_0001_DNApolymeraseIII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20000" y="1155440"/>
            <a:ext cx="1073150" cy="1009650"/>
          </a:xfrm>
          <a:prstGeom prst="rect">
            <a:avLst/>
          </a:prstGeom>
          <a:noFill/>
        </p:spPr>
      </p:pic>
      <p:pic>
        <p:nvPicPr>
          <p:cNvPr id="1377321" name="Picture 41" descr="H:\Users\aaltjan\pres-lunteren\structlife_08_0001_troponinC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629400" y="2222240"/>
            <a:ext cx="1193800" cy="590550"/>
          </a:xfrm>
          <a:prstGeom prst="rect">
            <a:avLst/>
          </a:prstGeom>
          <a:noFill/>
        </p:spPr>
      </p:pic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685800" y="4355840"/>
            <a:ext cx="2403475" cy="1374775"/>
            <a:chOff x="720" y="2671"/>
            <a:chExt cx="1514" cy="866"/>
          </a:xfrm>
        </p:grpSpPr>
        <p:sp>
          <p:nvSpPr>
            <p:cNvPr id="1377323" name="Rectangle 43"/>
            <p:cNvSpPr>
              <a:spLocks noChangeArrowheads="1"/>
            </p:cNvSpPr>
            <p:nvPr/>
          </p:nvSpPr>
          <p:spPr bwMode="auto">
            <a:xfrm>
              <a:off x="720" y="2832"/>
              <a:ext cx="548" cy="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RGSFSHL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KGAFQHV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KVSWNHM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L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RLTWHHV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I</a:t>
              </a:r>
              <a:r>
                <a:rPr lang="nl-NL" sz="1000">
                  <a:solidFill>
                    <a:schemeClr val="hlink"/>
                  </a:solidFill>
                  <a:latin typeface="Courier New" charset="0"/>
                </a:rPr>
                <a:t>Y</a:t>
              </a:r>
              <a:r>
                <a:rPr lang="nl-NL" sz="1000">
                  <a:latin typeface="Courier New" charset="0"/>
                </a:rPr>
                <a:t>ANKWAHV</a:t>
              </a:r>
            </a:p>
            <a:p>
              <a:pPr>
                <a:lnSpc>
                  <a:spcPct val="110000"/>
                </a:lnSpc>
              </a:pPr>
              <a:r>
                <a:rPr lang="nl-NL" sz="1000">
                  <a:latin typeface="Courier New" charset="0"/>
                </a:rPr>
                <a:t>E</a:t>
              </a:r>
              <a:r>
                <a:rPr lang="nl-NL" sz="1000">
                  <a:solidFill>
                    <a:srgbClr val="FF0000"/>
                  </a:solidFill>
                  <a:latin typeface="Courier New" charset="0"/>
                </a:rPr>
                <a:t>F</a:t>
              </a:r>
              <a:r>
                <a:rPr lang="nl-NL" sz="1000">
                  <a:latin typeface="Courier New" charset="0"/>
                </a:rPr>
                <a:t>EPSYPHI</a:t>
              </a:r>
            </a:p>
          </p:txBody>
        </p:sp>
        <p:sp>
          <p:nvSpPr>
            <p:cNvPr id="1377324" name="Text Box 44"/>
            <p:cNvSpPr txBox="1">
              <a:spLocks noChangeArrowheads="1"/>
            </p:cNvSpPr>
            <p:nvPr/>
          </p:nvSpPr>
          <p:spPr bwMode="auto">
            <a:xfrm>
              <a:off x="768" y="2671"/>
              <a:ext cx="1466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l-NL" sz="1400"/>
                <a:t>Bioinformatic predictions</a:t>
              </a:r>
              <a:endParaRPr lang="nl-NL" b="0"/>
            </a:p>
          </p:txBody>
        </p:sp>
        <p:pic>
          <p:nvPicPr>
            <p:cNvPr id="1377325" name="Picture 45" descr="adronexin-pred.gif                                             0002F9C9&#10;Bonvino HD                     B746CC0A: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rot="5389861">
              <a:off x="1435" y="2981"/>
              <a:ext cx="657" cy="455"/>
            </a:xfrm>
            <a:prstGeom prst="rect">
              <a:avLst/>
            </a:prstGeom>
            <a:noFill/>
          </p:spPr>
        </p:pic>
        <p:sp>
          <p:nvSpPr>
            <p:cNvPr id="1377326" name="AutoShape 46"/>
            <p:cNvSpPr>
              <a:spLocks noChangeArrowheads="1"/>
            </p:cNvSpPr>
            <p:nvPr/>
          </p:nvSpPr>
          <p:spPr bwMode="auto">
            <a:xfrm>
              <a:off x="1248" y="3120"/>
              <a:ext cx="240" cy="96"/>
            </a:xfrm>
            <a:prstGeom prst="rightArrow">
              <a:avLst>
                <a:gd name="adj1" fmla="val 50000"/>
                <a:gd name="adj2" fmla="val 625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3198813" y="4660640"/>
            <a:ext cx="3430587" cy="1169988"/>
            <a:chOff x="2256" y="3168"/>
            <a:chExt cx="2161" cy="737"/>
          </a:xfrm>
        </p:grpSpPr>
        <p:pic>
          <p:nvPicPr>
            <p:cNvPr id="1377328" name="Picture 48" descr="RCS-NMR.gif     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304" y="3264"/>
              <a:ext cx="1935" cy="517"/>
            </a:xfrm>
            <a:prstGeom prst="rect">
              <a:avLst/>
            </a:prstGeom>
            <a:noFill/>
          </p:spPr>
        </p:pic>
        <p:sp>
          <p:nvSpPr>
            <p:cNvPr id="1377329" name="Text Box 49"/>
            <p:cNvSpPr txBox="1">
              <a:spLocks noChangeArrowheads="1"/>
            </p:cNvSpPr>
            <p:nvPr/>
          </p:nvSpPr>
          <p:spPr bwMode="auto">
            <a:xfrm>
              <a:off x="2544" y="3168"/>
              <a:ext cx="1273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NMR anisotropy data</a:t>
              </a:r>
            </a:p>
          </p:txBody>
        </p:sp>
        <p:sp>
          <p:nvSpPr>
            <p:cNvPr id="1377330" name="Text Box 50"/>
            <p:cNvSpPr txBox="1">
              <a:spLocks noChangeArrowheads="1"/>
            </p:cNvSpPr>
            <p:nvPr/>
          </p:nvSpPr>
          <p:spPr bwMode="auto">
            <a:xfrm>
              <a:off x="2256" y="3713"/>
              <a:ext cx="216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RDCs, para-restraints, diffusion anisotropy</a:t>
              </a:r>
            </a:p>
          </p:txBody>
        </p:sp>
      </p:grp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5334000" y="1155440"/>
            <a:ext cx="762000" cy="593725"/>
            <a:chOff x="2784" y="1152"/>
            <a:chExt cx="2496" cy="1943"/>
          </a:xfrm>
        </p:grpSpPr>
        <p:pic>
          <p:nvPicPr>
            <p:cNvPr id="1377332" name="Picture 52" descr="sat-transfer.gif  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2784" y="1344"/>
              <a:ext cx="1592" cy="1751"/>
            </a:xfrm>
            <a:prstGeom prst="rect">
              <a:avLst/>
            </a:prstGeom>
            <a:noFill/>
          </p:spPr>
        </p:pic>
        <p:sp>
          <p:nvSpPr>
            <p:cNvPr id="1377333" name="AutoShape 53"/>
            <p:cNvSpPr>
              <a:spLocks noChangeArrowheads="1"/>
            </p:cNvSpPr>
            <p:nvPr/>
          </p:nvSpPr>
          <p:spPr bwMode="auto">
            <a:xfrm flipH="1">
              <a:off x="4464" y="1152"/>
              <a:ext cx="816" cy="1008"/>
            </a:xfrm>
            <a:prstGeom prst="lightningBolt">
              <a:avLst/>
            </a:prstGeom>
            <a:solidFill>
              <a:srgbClr val="FFFA0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sp>
        <p:nvSpPr>
          <p:cNvPr id="1377334" name="Text Box 54"/>
          <p:cNvSpPr txBox="1">
            <a:spLocks noChangeArrowheads="1"/>
          </p:cNvSpPr>
          <p:nvPr/>
        </p:nvSpPr>
        <p:spPr bwMode="auto">
          <a:xfrm>
            <a:off x="4953000" y="774440"/>
            <a:ext cx="2057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NMR crosssaturation</a:t>
            </a:r>
          </a:p>
        </p:txBody>
      </p:sp>
      <p:grpSp>
        <p:nvGrpSpPr>
          <p:cNvPr id="11" name="Group 55"/>
          <p:cNvGrpSpPr>
            <a:grpSpLocks/>
          </p:cNvGrpSpPr>
          <p:nvPr/>
        </p:nvGrpSpPr>
        <p:grpSpPr bwMode="auto">
          <a:xfrm>
            <a:off x="6400800" y="4062153"/>
            <a:ext cx="1676400" cy="1284287"/>
            <a:chOff x="3984" y="2832"/>
            <a:chExt cx="1056" cy="809"/>
          </a:xfrm>
        </p:grpSpPr>
        <p:pic>
          <p:nvPicPr>
            <p:cNvPr id="1377336" name="Picture 56" descr="cryoem-picture.gif                                             00227B87&#10;Bonvino HD                     B746CC0A: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272" y="3120"/>
              <a:ext cx="528" cy="521"/>
            </a:xfrm>
            <a:prstGeom prst="rect">
              <a:avLst/>
            </a:prstGeom>
            <a:noFill/>
          </p:spPr>
        </p:pic>
        <p:sp>
          <p:nvSpPr>
            <p:cNvPr id="1377337" name="Text Box 57"/>
            <p:cNvSpPr txBox="1">
              <a:spLocks noChangeArrowheads="1"/>
            </p:cNvSpPr>
            <p:nvPr/>
          </p:nvSpPr>
          <p:spPr bwMode="auto">
            <a:xfrm>
              <a:off x="3984" y="2832"/>
              <a:ext cx="1056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Other sources</a:t>
              </a:r>
            </a:p>
            <a:p>
              <a:r>
                <a:rPr lang="en-US" sz="1200"/>
                <a:t>e.g. SAXS, cryoEM</a:t>
              </a:r>
            </a:p>
          </p:txBody>
        </p:sp>
      </p:grpSp>
      <p:sp>
        <p:nvSpPr>
          <p:cNvPr id="1377338" name="AutoShape 58"/>
          <p:cNvSpPr>
            <a:spLocks noChangeArrowheads="1"/>
          </p:cNvSpPr>
          <p:nvPr/>
        </p:nvSpPr>
        <p:spPr bwMode="auto">
          <a:xfrm rot="244115">
            <a:off x="1905000" y="2755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39" name="AutoShape 59"/>
          <p:cNvSpPr>
            <a:spLocks noChangeArrowheads="1"/>
          </p:cNvSpPr>
          <p:nvPr/>
        </p:nvSpPr>
        <p:spPr bwMode="auto">
          <a:xfrm rot="2021405">
            <a:off x="2286000" y="19936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0" name="AutoShape 60"/>
          <p:cNvSpPr>
            <a:spLocks noChangeArrowheads="1"/>
          </p:cNvSpPr>
          <p:nvPr/>
        </p:nvSpPr>
        <p:spPr bwMode="auto">
          <a:xfrm rot="5467648">
            <a:off x="3543300" y="180314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1" name="AutoShape 61"/>
          <p:cNvSpPr>
            <a:spLocks noChangeArrowheads="1"/>
          </p:cNvSpPr>
          <p:nvPr/>
        </p:nvSpPr>
        <p:spPr bwMode="auto">
          <a:xfrm rot="-1401931">
            <a:off x="1981200" y="359384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2" name="AutoShape 62"/>
          <p:cNvSpPr>
            <a:spLocks noChangeArrowheads="1"/>
          </p:cNvSpPr>
          <p:nvPr/>
        </p:nvSpPr>
        <p:spPr bwMode="auto">
          <a:xfrm rot="-2713508">
            <a:off x="2667000" y="40510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3" name="AutoShape 63"/>
          <p:cNvSpPr>
            <a:spLocks noChangeArrowheads="1"/>
          </p:cNvSpPr>
          <p:nvPr/>
        </p:nvSpPr>
        <p:spPr bwMode="auto">
          <a:xfrm rot="-5371273">
            <a:off x="3886200" y="420344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377344" name="AutoShape 64"/>
          <p:cNvSpPr>
            <a:spLocks noChangeArrowheads="1"/>
          </p:cNvSpPr>
          <p:nvPr/>
        </p:nvSpPr>
        <p:spPr bwMode="auto">
          <a:xfrm rot="7802401">
            <a:off x="4838700" y="1896803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7268418"/>
      </p:ext>
    </p:extLst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/>
          <p:cNvSpPr/>
          <p:nvPr/>
        </p:nvSpPr>
        <p:spPr>
          <a:xfrm>
            <a:off x="222732" y="975848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>
                <a:solidFill>
                  <a:srgbClr val="FFFFFF"/>
                </a:solidFill>
                <a:latin typeface="Corbel"/>
                <a:cs typeface="Corbel"/>
              </a:rPr>
              <a:t>de Vries et al., Nature </a:t>
            </a:r>
            <a:r>
              <a:rPr lang="it-IT" sz="1400" dirty="0" err="1" smtClean="0">
                <a:solidFill>
                  <a:srgbClr val="FFFFFF"/>
                </a:solidFill>
                <a:latin typeface="Corbel"/>
                <a:cs typeface="Corbel"/>
              </a:rPr>
              <a:t>Protocols</a:t>
            </a:r>
            <a:r>
              <a:rPr lang="it-IT" sz="1400" dirty="0" smtClean="0">
                <a:solidFill>
                  <a:srgbClr val="FFFFFF"/>
                </a:solidFill>
                <a:latin typeface="Corbel"/>
                <a:cs typeface="Corbel"/>
              </a:rPr>
              <a:t>, 2010 </a:t>
            </a:r>
            <a:endParaRPr lang="it-IT" sz="1400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222732" y="410647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dirty="0" smtClean="0">
                <a:solidFill>
                  <a:srgbClr val="FFFFFF"/>
                </a:solidFill>
                <a:latin typeface="Corbel"/>
                <a:cs typeface="Corbel"/>
              </a:rPr>
              <a:t>Parameters supported by the various HADDOCK web interfaces</a:t>
            </a:r>
            <a:endParaRPr lang="it-IT" sz="2400" b="1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pic>
        <p:nvPicPr>
          <p:cNvPr id="9" name="Immagine 4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50" y="1381320"/>
            <a:ext cx="5880100" cy="545850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967101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2197979" y="141999"/>
            <a:ext cx="5074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latin typeface="Corbel"/>
                <a:cs typeface="Corbel"/>
              </a:rPr>
              <a:t>Example of HADDOCK output</a:t>
            </a:r>
            <a:endParaRPr lang="it-IT" sz="2800" b="1" dirty="0">
              <a:latin typeface="Corbel"/>
              <a:cs typeface="Corbel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0" y="841471"/>
            <a:ext cx="44773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latin typeface="Corbel"/>
                <a:cs typeface="Corbel"/>
              </a:rPr>
              <a:t>I</a:t>
            </a:r>
            <a:r>
              <a:rPr lang="it-IT" sz="2000" dirty="0" smtClean="0">
                <a:latin typeface="Corbel"/>
                <a:cs typeface="Corbel"/>
              </a:rPr>
              <a:t>n this case additional experimental information has to be taken into account to completely rule out alternatives to the </a:t>
            </a:r>
            <a:r>
              <a:rPr lang="it-IT" sz="2000" dirty="0" err="1" smtClean="0">
                <a:latin typeface="Corbel"/>
                <a:cs typeface="Corbel"/>
              </a:rPr>
              <a:t>highest-scoring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r>
              <a:rPr lang="it-IT" sz="2000" dirty="0" err="1" smtClean="0">
                <a:latin typeface="Corbel"/>
                <a:cs typeface="Corbel"/>
              </a:rPr>
              <a:t>solution</a:t>
            </a:r>
            <a:r>
              <a:rPr lang="it-IT" sz="2000" dirty="0" smtClean="0">
                <a:latin typeface="Corbel"/>
                <a:cs typeface="Corbel"/>
              </a:rPr>
              <a:t> </a:t>
            </a:r>
            <a:endParaRPr lang="it-IT" sz="2000" dirty="0">
              <a:latin typeface="Corbel"/>
              <a:cs typeface="Corbel"/>
            </a:endParaRPr>
          </a:p>
        </p:txBody>
      </p:sp>
      <p:sp>
        <p:nvSpPr>
          <p:cNvPr id="13" name="Rettangolo 5"/>
          <p:cNvSpPr/>
          <p:nvPr/>
        </p:nvSpPr>
        <p:spPr>
          <a:xfrm>
            <a:off x="76200" y="6519446"/>
            <a:ext cx="899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>
                <a:latin typeface="Corbel"/>
                <a:cs typeface="Corbel"/>
              </a:rPr>
              <a:t>de Vries et al., Nature </a:t>
            </a:r>
            <a:r>
              <a:rPr lang="it-IT" sz="1400" dirty="0" err="1" smtClean="0">
                <a:latin typeface="Corbel"/>
                <a:cs typeface="Corbel"/>
              </a:rPr>
              <a:t>Protocols</a:t>
            </a:r>
            <a:r>
              <a:rPr lang="it-IT" sz="1400" dirty="0" smtClean="0">
                <a:latin typeface="Corbel"/>
                <a:cs typeface="Corbel"/>
              </a:rPr>
              <a:t>, 2010 </a:t>
            </a:r>
            <a:endParaRPr lang="it-IT" sz="1400" dirty="0">
              <a:latin typeface="Corbel"/>
              <a:cs typeface="Corbel"/>
            </a:endParaRPr>
          </a:p>
        </p:txBody>
      </p:sp>
      <p:pic>
        <p:nvPicPr>
          <p:cNvPr id="14" name="Immagine 7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668" y="781110"/>
            <a:ext cx="4009786" cy="5674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magine 8" descr="Preview of “2010_(de+Vries)_The+HADDOCK+web+server+for+data-driven+biomolecular+docking-2.pdf”.pdf"/>
          <p:cNvPicPr>
            <a:picLocks noChangeAspect="1"/>
          </p:cNvPicPr>
          <p:nvPr/>
        </p:nvPicPr>
        <p:blipFill>
          <a:blip r:embed="rId4"/>
          <a:srcRect t="34762" r="43413" b="46667"/>
          <a:stretch>
            <a:fillRect/>
          </a:stretch>
        </p:blipFill>
        <p:spPr>
          <a:xfrm>
            <a:off x="458925" y="2286000"/>
            <a:ext cx="5332275" cy="24765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Gruppo 11"/>
          <p:cNvGrpSpPr/>
          <p:nvPr/>
        </p:nvGrpSpPr>
        <p:grpSpPr>
          <a:xfrm>
            <a:off x="0" y="841471"/>
            <a:ext cx="4988980" cy="5178329"/>
            <a:chOff x="0" y="841471"/>
            <a:chExt cx="4988980" cy="5178329"/>
          </a:xfrm>
        </p:grpSpPr>
        <p:pic>
          <p:nvPicPr>
            <p:cNvPr id="17" name="Immagine 9" descr="Preview of “2010_(de+Vries)_The+HADDOCK+web+server+for+data-driven+biomolecular+docking-2.pdf”.pdf"/>
            <p:cNvPicPr>
              <a:picLocks noChangeAspect="1"/>
            </p:cNvPicPr>
            <p:nvPr/>
          </p:nvPicPr>
          <p:blipFill>
            <a:blip r:embed="rId5"/>
            <a:srcRect l="7353" t="67180" r="44026" b="13333"/>
            <a:stretch>
              <a:fillRect/>
            </a:stretch>
          </p:blipFill>
          <p:spPr>
            <a:xfrm>
              <a:off x="152400" y="3276600"/>
              <a:ext cx="4836580" cy="2743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Rettangolo 10"/>
            <p:cNvSpPr/>
            <p:nvPr/>
          </p:nvSpPr>
          <p:spPr>
            <a:xfrm>
              <a:off x="0" y="841471"/>
              <a:ext cx="447736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000" dirty="0">
                  <a:latin typeface="Corbel"/>
                  <a:cs typeface="Corbel"/>
                </a:rPr>
                <a:t>I</a:t>
              </a:r>
              <a:r>
                <a:rPr lang="it-IT" sz="2000" dirty="0" smtClean="0">
                  <a:latin typeface="Corbel"/>
                  <a:cs typeface="Corbel"/>
                </a:rPr>
                <a:t>n this case additional experimental information has to be taken into account to completely rule out alternatives to the </a:t>
              </a:r>
              <a:r>
                <a:rPr lang="it-IT" sz="2000" dirty="0" err="1" smtClean="0">
                  <a:latin typeface="Corbel"/>
                  <a:cs typeface="Corbel"/>
                </a:rPr>
                <a:t>highest-scoring</a:t>
              </a:r>
              <a:r>
                <a:rPr lang="it-IT" sz="2000" dirty="0" smtClean="0">
                  <a:latin typeface="Corbel"/>
                  <a:cs typeface="Corbel"/>
                </a:rPr>
                <a:t> </a:t>
              </a:r>
              <a:r>
                <a:rPr lang="it-IT" sz="2000" dirty="0" err="1" smtClean="0">
                  <a:latin typeface="Corbel"/>
                  <a:cs typeface="Corbel"/>
                </a:rPr>
                <a:t>solution</a:t>
              </a:r>
              <a:r>
                <a:rPr lang="it-IT" sz="2000" dirty="0" smtClean="0">
                  <a:latin typeface="Corbel"/>
                  <a:cs typeface="Corbel"/>
                </a:rPr>
                <a:t> </a:t>
              </a:r>
              <a:endParaRPr lang="it-IT" sz="2000" dirty="0">
                <a:latin typeface="Corbel"/>
                <a:cs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3931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7315200" cy="457200"/>
          </a:xfrm>
        </p:spPr>
        <p:txBody>
          <a:bodyPr>
            <a:normAutofit/>
          </a:bodyPr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b="1" dirty="0">
                <a:latin typeface="Corbel"/>
                <a:cs typeface="Corbel"/>
              </a:rPr>
              <a:t>CAPRI</a:t>
            </a:r>
            <a:r>
              <a:rPr lang="en-GB" sz="2400" dirty="0">
                <a:latin typeface="Corbel"/>
                <a:cs typeface="Corbel"/>
              </a:rPr>
              <a:t>: </a:t>
            </a:r>
            <a:r>
              <a:rPr lang="en-GB" sz="2400" b="1" dirty="0">
                <a:latin typeface="Corbel"/>
                <a:cs typeface="Corbel"/>
              </a:rPr>
              <a:t>C</a:t>
            </a:r>
            <a:r>
              <a:rPr lang="en-GB" sz="2400" dirty="0">
                <a:latin typeface="Corbel"/>
                <a:cs typeface="Corbel"/>
              </a:rPr>
              <a:t>ritical</a:t>
            </a:r>
            <a:r>
              <a:rPr lang="en-GB" sz="2400" b="1" dirty="0">
                <a:latin typeface="Corbel"/>
                <a:cs typeface="Corbel"/>
              </a:rPr>
              <a:t> A</a:t>
            </a:r>
            <a:r>
              <a:rPr lang="en-GB" sz="2400" dirty="0">
                <a:latin typeface="Corbel"/>
                <a:cs typeface="Corbel"/>
              </a:rPr>
              <a:t>ssessment</a:t>
            </a:r>
            <a:r>
              <a:rPr lang="en-GB" sz="2400" b="1" dirty="0">
                <a:latin typeface="Corbel"/>
                <a:cs typeface="Corbel"/>
              </a:rPr>
              <a:t> </a:t>
            </a:r>
            <a:r>
              <a:rPr lang="en-GB" sz="2400" dirty="0">
                <a:latin typeface="Corbel"/>
                <a:cs typeface="Corbel"/>
              </a:rPr>
              <a:t>of</a:t>
            </a:r>
            <a:r>
              <a:rPr lang="en-GB" sz="2400" b="1" dirty="0">
                <a:latin typeface="Corbel"/>
                <a:cs typeface="Corbel"/>
              </a:rPr>
              <a:t> PR</a:t>
            </a:r>
            <a:r>
              <a:rPr lang="en-GB" sz="2400" dirty="0">
                <a:latin typeface="Corbel"/>
                <a:cs typeface="Corbel"/>
              </a:rPr>
              <a:t>otein</a:t>
            </a:r>
            <a:r>
              <a:rPr lang="en-GB" sz="2400" b="1" i="1" dirty="0">
                <a:latin typeface="Corbel"/>
                <a:cs typeface="Corbel"/>
              </a:rPr>
              <a:t> </a:t>
            </a:r>
            <a:r>
              <a:rPr lang="en-GB" sz="2400" b="1" dirty="0">
                <a:latin typeface="Corbel"/>
                <a:cs typeface="Corbel"/>
              </a:rPr>
              <a:t>I</a:t>
            </a:r>
            <a:r>
              <a:rPr lang="en-GB" sz="2400" dirty="0">
                <a:latin typeface="Corbel"/>
                <a:cs typeface="Corbel"/>
              </a:rPr>
              <a:t>nteractions</a:t>
            </a:r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" y="2667000"/>
            <a:ext cx="8915400" cy="3910168"/>
          </a:xfrm>
        </p:spPr>
        <p:txBody>
          <a:bodyPr>
            <a:no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 smtClean="0">
                <a:latin typeface="Corbel"/>
                <a:cs typeface="Corbel"/>
              </a:rPr>
              <a:t>CAPRI is </a:t>
            </a:r>
            <a:r>
              <a:rPr lang="en-US" sz="2000" dirty="0">
                <a:latin typeface="Corbel"/>
                <a:cs typeface="Corbel"/>
              </a:rPr>
              <a:t>a community-wide experiment in </a:t>
            </a:r>
            <a:r>
              <a:rPr lang="en-US" sz="2000" dirty="0" err="1">
                <a:latin typeface="Corbel"/>
                <a:cs typeface="Corbel"/>
              </a:rPr>
              <a:t>modelling</a:t>
            </a:r>
            <a:r>
              <a:rPr lang="en-US" sz="2000" dirty="0">
                <a:latin typeface="Corbel"/>
                <a:cs typeface="Corbel"/>
              </a:rPr>
              <a:t> the molecular structure of protein </a:t>
            </a:r>
            <a:r>
              <a:rPr lang="en-US" sz="2000" dirty="0" smtClean="0">
                <a:latin typeface="Corbel"/>
                <a:cs typeface="Corbel"/>
              </a:rPr>
              <a:t>complexes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sz="2000" dirty="0" smtClean="0">
                <a:latin typeface="Corbel"/>
                <a:cs typeface="Corbel"/>
              </a:rPr>
              <a:t>CAPRI is a </a:t>
            </a:r>
            <a:r>
              <a:rPr sz="2000" b="1" dirty="0" smtClean="0">
                <a:latin typeface="Corbel"/>
                <a:cs typeface="Corbel"/>
              </a:rPr>
              <a:t>blind prediction experiment</a:t>
            </a:r>
            <a:r>
              <a:rPr lang="it-IT" sz="2000" b="1" dirty="0" smtClean="0">
                <a:latin typeface="Corbel"/>
                <a:cs typeface="Corbel"/>
              </a:rPr>
              <a:t> </a:t>
            </a:r>
            <a:r>
              <a:rPr lang="it-IT" sz="2000" dirty="0" smtClean="0">
                <a:latin typeface="Corbel"/>
                <a:cs typeface="Corbel"/>
              </a:rPr>
              <a:t>aimed at testing the performance of protein docking </a:t>
            </a:r>
            <a:r>
              <a:rPr lang="it-IT" sz="2000" dirty="0" err="1" smtClean="0">
                <a:latin typeface="Corbel"/>
                <a:cs typeface="Corbel"/>
              </a:rPr>
              <a:t>methods</a:t>
            </a:r>
            <a:endParaRPr lang="it-IT" sz="2000" dirty="0" smtClean="0">
              <a:latin typeface="Corbel"/>
              <a:cs typeface="Corbel"/>
            </a:endParaRPr>
          </a:p>
          <a:p>
            <a:r>
              <a:rPr lang="en-US" sz="2000" dirty="0"/>
              <a:t>Rounds take place about every six months</a:t>
            </a:r>
          </a:p>
          <a:p>
            <a:r>
              <a:rPr lang="en-US" sz="2000" dirty="0"/>
              <a:t>Each round contains between one and six target protein–protein complexes whose structures have been recently determined experimentally 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 smtClean="0">
                <a:latin typeface="Corbel"/>
                <a:cs typeface="Corbel"/>
              </a:rPr>
              <a:t>T</a:t>
            </a:r>
            <a:r>
              <a:rPr sz="2000" dirty="0" smtClean="0">
                <a:latin typeface="Corbel"/>
                <a:cs typeface="Corbel"/>
              </a:rPr>
              <a:t>argets are unpublished crystal or NMR structures of complexes, </a:t>
            </a:r>
            <a:r>
              <a:rPr lang="en-US" sz="2000" dirty="0" smtClean="0">
                <a:latin typeface="Corbel"/>
                <a:cs typeface="Corbel"/>
              </a:rPr>
              <a:t>whose coordinates </a:t>
            </a:r>
            <a:r>
              <a:rPr lang="en-US" sz="2000" dirty="0"/>
              <a:t>are held privately by the assessors, with the co-operation of the structural biologists who determined them </a:t>
            </a:r>
            <a:endParaRPr lang="it-IT" sz="2000" dirty="0" smtClean="0">
              <a:latin typeface="Corbel"/>
              <a:cs typeface="Corbel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000" dirty="0" smtClean="0">
                <a:latin typeface="Corbel"/>
                <a:cs typeface="Corbel"/>
              </a:rPr>
              <a:t>T</a:t>
            </a:r>
            <a:r>
              <a:rPr sz="2000" dirty="0" smtClean="0">
                <a:latin typeface="Corbel"/>
                <a:cs typeface="Corbel"/>
              </a:rPr>
              <a:t>he atomic coordinates of </a:t>
            </a:r>
            <a:r>
              <a:rPr lang="en-US" sz="2000" dirty="0" smtClean="0">
                <a:latin typeface="Corbel"/>
                <a:cs typeface="Corbel"/>
              </a:rPr>
              <a:t>the </a:t>
            </a:r>
            <a:r>
              <a:rPr sz="2000" dirty="0" smtClean="0">
                <a:latin typeface="Corbel"/>
                <a:cs typeface="Corbel"/>
              </a:rPr>
              <a:t>two proteins</a:t>
            </a:r>
            <a:r>
              <a:rPr lang="it-IT" sz="2000" dirty="0" smtClean="0">
                <a:latin typeface="Corbel"/>
                <a:cs typeface="Corbel"/>
              </a:rPr>
              <a:t> are given to </a:t>
            </a:r>
            <a:r>
              <a:rPr lang="it-IT" sz="2000" dirty="0" err="1" smtClean="0">
                <a:latin typeface="Corbel"/>
                <a:cs typeface="Corbel"/>
              </a:rPr>
              <a:t>groups</a:t>
            </a:r>
            <a:r>
              <a:rPr lang="it-IT" sz="2000" dirty="0" smtClean="0">
                <a:latin typeface="Corbel"/>
                <a:cs typeface="Corbel"/>
              </a:rPr>
              <a:t> for </a:t>
            </a:r>
            <a:r>
              <a:rPr lang="it-IT" sz="2000" dirty="0" err="1" smtClean="0">
                <a:latin typeface="Corbel"/>
                <a:cs typeface="Corbel"/>
              </a:rPr>
              <a:t>prediction</a:t>
            </a:r>
            <a:endParaRPr lang="en-GB" sz="2000" dirty="0" smtClean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rcRect b="75039"/>
          <a:stretch>
            <a:fillRect/>
          </a:stretch>
        </p:blipFill>
        <p:spPr>
          <a:xfrm>
            <a:off x="1257300" y="762000"/>
            <a:ext cx="6629400" cy="141946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2690716" y="2221468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u="sng" dirty="0" smtClean="0">
                <a:latin typeface="Corbel"/>
                <a:cs typeface="Corbel"/>
              </a:rPr>
              <a:t>http://</a:t>
            </a:r>
            <a:r>
              <a:rPr lang="it-IT" u="sng" dirty="0" err="1" smtClean="0">
                <a:latin typeface="Corbel"/>
                <a:cs typeface="Corbel"/>
              </a:rPr>
              <a:t>www.ebi.ac.uk</a:t>
            </a:r>
            <a:r>
              <a:rPr lang="it-IT" u="sng" dirty="0" smtClean="0">
                <a:latin typeface="Corbel"/>
                <a:cs typeface="Corbel"/>
              </a:rPr>
              <a:t>/</a:t>
            </a:r>
            <a:r>
              <a:rPr lang="it-IT" u="sng" dirty="0" err="1" smtClean="0">
                <a:latin typeface="Corbel"/>
                <a:cs typeface="Corbel"/>
              </a:rPr>
              <a:t>msd-srv</a:t>
            </a:r>
            <a:r>
              <a:rPr lang="it-IT" u="sng" dirty="0" smtClean="0">
                <a:latin typeface="Corbel"/>
                <a:cs typeface="Corbel"/>
              </a:rPr>
              <a:t>/capri/</a:t>
            </a:r>
            <a:endParaRPr lang="it-IT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1710600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Corbel"/>
                <a:cs typeface="Corbel"/>
              </a:rPr>
              <a:t>CAPRI</a:t>
            </a:r>
            <a:r>
              <a:rPr lang="en-GB" dirty="0">
                <a:latin typeface="Corbel"/>
                <a:cs typeface="Corbel"/>
              </a:rPr>
              <a:t>: </a:t>
            </a:r>
            <a:r>
              <a:rPr lang="en-GB" b="1" dirty="0">
                <a:latin typeface="Corbel"/>
                <a:cs typeface="Corbel"/>
              </a:rPr>
              <a:t>C</a:t>
            </a:r>
            <a:r>
              <a:rPr lang="en-GB" dirty="0">
                <a:latin typeface="Corbel"/>
                <a:cs typeface="Corbel"/>
              </a:rPr>
              <a:t>ritical</a:t>
            </a:r>
            <a:r>
              <a:rPr lang="en-GB" b="1" dirty="0">
                <a:latin typeface="Corbel"/>
                <a:cs typeface="Corbel"/>
              </a:rPr>
              <a:t> A</a:t>
            </a:r>
            <a:r>
              <a:rPr lang="en-GB" dirty="0">
                <a:latin typeface="Corbel"/>
                <a:cs typeface="Corbel"/>
              </a:rPr>
              <a:t>ssessment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dirty="0">
                <a:latin typeface="Corbel"/>
                <a:cs typeface="Corbel"/>
              </a:rPr>
              <a:t>of</a:t>
            </a:r>
            <a:r>
              <a:rPr lang="en-GB" b="1" dirty="0">
                <a:latin typeface="Corbel"/>
                <a:cs typeface="Corbel"/>
              </a:rPr>
              <a:t> </a:t>
            </a:r>
            <a:r>
              <a:rPr lang="en-GB" b="1" dirty="0" err="1">
                <a:latin typeface="Corbel"/>
                <a:cs typeface="Corbel"/>
              </a:rPr>
              <a:t>PR</a:t>
            </a:r>
            <a:r>
              <a:rPr lang="en-GB" dirty="0" err="1">
                <a:latin typeface="Corbel"/>
                <a:cs typeface="Corbel"/>
              </a:rPr>
              <a:t>otein</a:t>
            </a:r>
            <a:r>
              <a:rPr lang="en-GB" b="1" i="1" dirty="0">
                <a:latin typeface="Corbel"/>
                <a:cs typeface="Corbel"/>
              </a:rPr>
              <a:t> </a:t>
            </a:r>
            <a:r>
              <a:rPr lang="en-GB" b="1" dirty="0">
                <a:latin typeface="Corbel"/>
                <a:cs typeface="Corbel"/>
              </a:rPr>
              <a:t>I</a:t>
            </a:r>
            <a:r>
              <a:rPr lang="en-GB" dirty="0">
                <a:latin typeface="Corbel"/>
                <a:cs typeface="Corbel"/>
              </a:rPr>
              <a:t>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199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orbel"/>
                <a:cs typeface="Corbel"/>
              </a:rPr>
              <a:t>The </a:t>
            </a:r>
            <a:r>
              <a:rPr lang="en-US" sz="2800" dirty="0">
                <a:latin typeface="Corbel"/>
                <a:cs typeface="Corbel"/>
              </a:rPr>
              <a:t>CAPRI experiment is double-</a:t>
            </a:r>
            <a:r>
              <a:rPr lang="en-US" sz="2800" dirty="0" smtClean="0">
                <a:latin typeface="Corbel"/>
                <a:cs typeface="Corbel"/>
              </a:rPr>
              <a:t>blind</a:t>
            </a:r>
          </a:p>
          <a:p>
            <a:pPr lvl="1"/>
            <a:r>
              <a:rPr lang="en-US" sz="2400" dirty="0" smtClean="0">
                <a:latin typeface="Corbel"/>
                <a:cs typeface="Corbel"/>
              </a:rPr>
              <a:t>submitters </a:t>
            </a:r>
            <a:r>
              <a:rPr lang="en-US" sz="2400" dirty="0">
                <a:latin typeface="Corbel"/>
                <a:cs typeface="Corbel"/>
              </a:rPr>
              <a:t>do not know the solved </a:t>
            </a:r>
            <a:r>
              <a:rPr lang="en-US" sz="2400" dirty="0" smtClean="0">
                <a:latin typeface="Corbel"/>
                <a:cs typeface="Corbel"/>
              </a:rPr>
              <a:t>structure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 smtClean="0">
                <a:latin typeface="Corbel"/>
                <a:cs typeface="Corbel"/>
              </a:rPr>
              <a:t>the </a:t>
            </a:r>
            <a:r>
              <a:rPr lang="en-US" sz="2400" dirty="0">
                <a:latin typeface="Corbel"/>
                <a:cs typeface="Corbel"/>
              </a:rPr>
              <a:t>assessors do not know the correspondence between a submission and the identity of its </a:t>
            </a:r>
            <a:r>
              <a:rPr lang="en-US" sz="2400" dirty="0" smtClean="0">
                <a:latin typeface="Corbel"/>
                <a:cs typeface="Corbel"/>
              </a:rPr>
              <a:t>creator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dirty="0" smtClean="0">
                <a:latin typeface="Corbel"/>
                <a:cs typeface="Corbel"/>
              </a:rPr>
              <a:t>International meetings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800" i="1" dirty="0">
                <a:latin typeface="Corbel"/>
                <a:cs typeface="Corbel"/>
              </a:rPr>
              <a:t>Proteins: Structure, Function, and Bioinformatics</a:t>
            </a:r>
            <a:endParaRPr lang="en-US" sz="2800" dirty="0">
              <a:latin typeface="Corbel"/>
              <a:cs typeface="Corbel"/>
            </a:endParaRPr>
          </a:p>
          <a:p>
            <a:pPr marL="0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b="1" dirty="0" smtClean="0"/>
              <a:t>Special CAPRI Issue</a:t>
            </a:r>
            <a:r>
              <a:rPr lang="en-US" sz="2400" dirty="0"/>
              <a:t>: Fifth Meeting on the Critical </a:t>
            </a:r>
            <a:endParaRPr lang="en-US" sz="2400" dirty="0" smtClean="0"/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dirty="0" smtClean="0"/>
              <a:t>Assessment </a:t>
            </a:r>
            <a:r>
              <a:rPr lang="en-US" sz="2400" dirty="0"/>
              <a:t>of Predicted </a:t>
            </a:r>
            <a:r>
              <a:rPr lang="en-US" sz="2400" dirty="0" smtClean="0"/>
              <a:t>Interactions</a:t>
            </a:r>
          </a:p>
          <a:p>
            <a:pPr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 sz="2800" dirty="0">
              <a:latin typeface="Corbel"/>
              <a:cs typeface="Corbel"/>
            </a:endParaRP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135849" y="6278541"/>
            <a:ext cx="167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December 2013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703" y="4313328"/>
            <a:ext cx="1999578" cy="25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13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862" y="3454118"/>
            <a:ext cx="2763848" cy="1916668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0" y="3371531"/>
            <a:ext cx="54468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endParaRPr lang="it-IT" sz="2400" dirty="0" smtClean="0">
              <a:latin typeface="Corbel"/>
              <a:cs typeface="Corbel"/>
            </a:endParaRPr>
          </a:p>
          <a:p>
            <a:pPr lvl="1"/>
            <a:r>
              <a:rPr lang="it-IT" sz="2400" b="1" dirty="0" smtClean="0">
                <a:latin typeface="Corbel"/>
                <a:cs typeface="Corbel"/>
              </a:rPr>
              <a:t>Domain </a:t>
            </a:r>
            <a:r>
              <a:rPr lang="it-IT" sz="2400" b="1" dirty="0" err="1" smtClean="0">
                <a:latin typeface="Corbel"/>
                <a:cs typeface="Corbel"/>
              </a:rPr>
              <a:t>movements</a:t>
            </a:r>
            <a:endParaRPr lang="it-IT" sz="2400" b="1" dirty="0">
              <a:latin typeface="Corbel"/>
              <a:cs typeface="Corbel"/>
            </a:endParaRPr>
          </a:p>
          <a:p>
            <a:pPr lvl="1"/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Today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the development is focused on </a:t>
            </a:r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backbone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</a:t>
            </a:r>
            <a:r>
              <a:rPr lang="it-IT" sz="2400" dirty="0" err="1" smtClean="0">
                <a:latin typeface="Corbel"/>
                <a:ea typeface="DejaVu Sans" charset="0"/>
                <a:cs typeface="Corbel"/>
              </a:rPr>
              <a:t>flexibilty</a:t>
            </a:r>
            <a:r>
              <a:rPr lang="it-IT" sz="2400" dirty="0" smtClean="0">
                <a:latin typeface="Corbel"/>
                <a:ea typeface="DejaVu Sans" charset="0"/>
                <a:cs typeface="Corbel"/>
              </a:rPr>
              <a:t> </a:t>
            </a:r>
            <a:endParaRPr lang="en-GB" sz="2400" dirty="0" smtClean="0">
              <a:latin typeface="Corbel"/>
              <a:ea typeface="DejaVu Sans" charset="0"/>
              <a:cs typeface="Corbel"/>
            </a:endParaRPr>
          </a:p>
          <a:p>
            <a:endParaRPr lang="it-IT" sz="2400" dirty="0" smtClean="0">
              <a:latin typeface="Corbel"/>
              <a:cs typeface="Corbel"/>
            </a:endParaRPr>
          </a:p>
          <a:p>
            <a:pPr marL="800100" lvl="1" indent="-342900">
              <a:buFontTx/>
              <a:buChar char="-"/>
            </a:pPr>
            <a:endParaRPr lang="it-IT" sz="2400" b="1" dirty="0" smtClean="0">
              <a:latin typeface="Corbel"/>
              <a:cs typeface="Corbel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63" y="1090769"/>
            <a:ext cx="1947067" cy="1688461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5887577" y="2818289"/>
            <a:ext cx="2922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solidFill>
                  <a:srgbClr val="0000FF"/>
                </a:solidFill>
              </a:rPr>
              <a:t>Dihedral angles in glutamate</a:t>
            </a:r>
            <a:endParaRPr lang="it-IT" b="1" dirty="0">
              <a:solidFill>
                <a:srgbClr val="0000FF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5284024" y="5385520"/>
            <a:ext cx="3885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solidFill>
                  <a:srgbClr val="0000FF"/>
                </a:solidFill>
              </a:rPr>
              <a:t>Domain movements in PGK catalysis.</a:t>
            </a:r>
          </a:p>
          <a:p>
            <a:r>
              <a:rPr lang="it-IT" dirty="0" smtClean="0"/>
              <a:t>J. Biol. Chem. </a:t>
            </a:r>
            <a:r>
              <a:rPr lang="it-IT" dirty="0"/>
              <a:t>(</a:t>
            </a:r>
            <a:r>
              <a:rPr lang="it-IT" dirty="0" smtClean="0"/>
              <a:t>2011) 286, 14040-14048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291562" y="228600"/>
            <a:ext cx="8852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latin typeface="Corbel"/>
                <a:ea typeface="DejaVu Sans" charset="0"/>
                <a:cs typeface="Corbel"/>
              </a:rPr>
              <a:t>CAPRI drives the community to develop new </a:t>
            </a:r>
            <a:r>
              <a:rPr lang="it-IT" sz="2800" b="1" dirty="0" err="1" smtClean="0">
                <a:latin typeface="Corbel"/>
                <a:ea typeface="DejaVu Sans" charset="0"/>
                <a:cs typeface="Corbel"/>
              </a:rPr>
              <a:t>techniques</a:t>
            </a:r>
            <a:endParaRPr lang="it-IT" sz="2800" b="1" dirty="0">
              <a:latin typeface="Corbel"/>
              <a:cs typeface="Corbel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0" y="1435864"/>
            <a:ext cx="678931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t-IT" sz="2400" b="1" dirty="0" smtClean="0">
                <a:solidFill>
                  <a:prstClr val="black"/>
                </a:solidFill>
                <a:latin typeface="Corbel"/>
                <a:cs typeface="Corbel"/>
              </a:rPr>
              <a:t>Side-</a:t>
            </a:r>
            <a:r>
              <a:rPr lang="it-IT" sz="2400" b="1" dirty="0" err="1" smtClean="0">
                <a:solidFill>
                  <a:prstClr val="black"/>
                </a:solidFill>
                <a:latin typeface="Corbel"/>
                <a:cs typeface="Corbel"/>
              </a:rPr>
              <a:t>chain</a:t>
            </a:r>
            <a:r>
              <a:rPr lang="it-IT" sz="2400" b="1" dirty="0" smtClean="0">
                <a:solidFill>
                  <a:prstClr val="black"/>
                </a:solidFill>
                <a:latin typeface="Corbel"/>
                <a:cs typeface="Corbel"/>
              </a:rPr>
              <a:t> </a:t>
            </a:r>
            <a:r>
              <a:rPr lang="it-IT" sz="2400" b="1" dirty="0" err="1" smtClean="0">
                <a:solidFill>
                  <a:prstClr val="black"/>
                </a:solidFill>
                <a:latin typeface="Corbel"/>
                <a:cs typeface="Corbel"/>
              </a:rPr>
              <a:t>flexibility</a:t>
            </a:r>
            <a:endParaRPr lang="it-IT" sz="2400" b="1" dirty="0">
              <a:solidFill>
                <a:prstClr val="black"/>
              </a:solidFill>
              <a:latin typeface="Corbel"/>
              <a:ea typeface="DejaVu Sans" charset="0"/>
              <a:cs typeface="Corbel"/>
            </a:endParaRPr>
          </a:p>
          <a:p>
            <a:pPr lvl="1"/>
            <a:r>
              <a:rPr lang="it-IT" sz="2400" dirty="0" smtClean="0">
                <a:latin typeface="Corbel"/>
                <a:ea typeface="DejaVu Sans" charset="0"/>
                <a:cs typeface="Corbel"/>
              </a:rPr>
              <a:t>First rounds the big challenge was to model correctly side-chain conformations</a:t>
            </a:r>
            <a:endParaRPr lang="it-IT" sz="2400" b="1" dirty="0" smtClean="0">
              <a:solidFill>
                <a:prstClr val="black"/>
              </a:solidFill>
              <a:latin typeface="Corbel"/>
              <a:cs typeface="Corbe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7282" y="6088929"/>
            <a:ext cx="88570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000" dirty="0">
                <a:latin typeface="Corbel"/>
                <a:cs typeface="Corbel"/>
              </a:rPr>
              <a:t>The clustering application to protein-protein docking was first introduced in CAPRI by  Camacho &amp; </a:t>
            </a:r>
            <a:r>
              <a:rPr lang="en-US" sz="2000" dirty="0" err="1">
                <a:latin typeface="Corbel"/>
                <a:cs typeface="Corbel"/>
              </a:rPr>
              <a:t>Gatchell,D</a:t>
            </a:r>
            <a:r>
              <a:rPr lang="en-US" sz="2000" dirty="0">
                <a:latin typeface="Corbel"/>
                <a:cs typeface="Corbel"/>
              </a:rPr>
              <a:t>. (2003</a:t>
            </a:r>
            <a:r>
              <a:rPr lang="en-US" sz="2000" dirty="0" smtClean="0">
                <a:latin typeface="Corbel"/>
                <a:cs typeface="Corbel"/>
              </a:rPr>
              <a:t>)</a:t>
            </a:r>
            <a:endParaRPr lang="en-US"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5070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23314" y="2858065"/>
            <a:ext cx="5419347" cy="762000"/>
          </a:xfrm>
        </p:spPr>
        <p:txBody>
          <a:bodyPr>
            <a:noAutofit/>
          </a:bodyPr>
          <a:lstStyle/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it-IT" sz="2400" dirty="0" smtClean="0">
                <a:latin typeface="Corbel"/>
                <a:cs typeface="Corbel"/>
              </a:rPr>
              <a:t>CAPRI experiment … who is the winner ??</a:t>
            </a: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 smtClean="0">
              <a:latin typeface="Corbel"/>
              <a:cs typeface="Corbel"/>
            </a:endParaRPr>
          </a:p>
          <a:p>
            <a:pPr>
              <a:lnSpc>
                <a:spcPts val="3925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it-IT" sz="2400" dirty="0" smtClean="0">
              <a:latin typeface="Corbel"/>
              <a:cs typeface="Corbel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304800" y="4864026"/>
            <a:ext cx="853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 smtClean="0">
                <a:latin typeface="Corbel"/>
                <a:cs typeface="Corbel"/>
              </a:rPr>
              <a:t>There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is</a:t>
            </a:r>
            <a:r>
              <a:rPr lang="it-IT" sz="2400" dirty="0" smtClean="0">
                <a:latin typeface="Corbel"/>
                <a:cs typeface="Corbel"/>
              </a:rPr>
              <a:t> no </a:t>
            </a:r>
            <a:r>
              <a:rPr lang="it-IT" sz="2400" dirty="0" err="1" smtClean="0">
                <a:latin typeface="Corbel"/>
                <a:cs typeface="Corbel"/>
              </a:rPr>
              <a:t>official</a:t>
            </a:r>
            <a:r>
              <a:rPr lang="it-IT" sz="2400" dirty="0" smtClean="0">
                <a:latin typeface="Corbel"/>
                <a:cs typeface="Corbel"/>
              </a:rPr>
              <a:t> ranking and in many cases the differences between the </a:t>
            </a:r>
            <a:r>
              <a:rPr lang="it-IT" sz="2400" dirty="0" err="1" smtClean="0">
                <a:latin typeface="Corbel"/>
                <a:cs typeface="Corbel"/>
              </a:rPr>
              <a:t>different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algorithms</a:t>
            </a:r>
            <a:r>
              <a:rPr lang="it-IT" sz="2400" dirty="0" smtClean="0">
                <a:latin typeface="Corbel"/>
                <a:cs typeface="Corbel"/>
              </a:rPr>
              <a:t> are </a:t>
            </a:r>
            <a:r>
              <a:rPr lang="it-IT" sz="2400" dirty="0" err="1" smtClean="0">
                <a:latin typeface="Corbel"/>
                <a:cs typeface="Corbel"/>
              </a:rPr>
              <a:t>not</a:t>
            </a:r>
            <a:r>
              <a:rPr lang="it-IT" sz="2400" dirty="0" smtClean="0">
                <a:latin typeface="Corbel"/>
                <a:cs typeface="Corbel"/>
              </a:rPr>
              <a:t> </a:t>
            </a:r>
            <a:r>
              <a:rPr lang="it-IT" sz="2400" dirty="0" err="1" smtClean="0">
                <a:latin typeface="Corbel"/>
                <a:cs typeface="Corbel"/>
              </a:rPr>
              <a:t>huge</a:t>
            </a:r>
            <a:endParaRPr lang="it-IT" sz="2400" dirty="0">
              <a:latin typeface="Corbel"/>
              <a:cs typeface="Corbel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314" y="2376969"/>
            <a:ext cx="2550063" cy="219179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rcRect b="75039"/>
          <a:stretch>
            <a:fillRect/>
          </a:stretch>
        </p:blipFill>
        <p:spPr>
          <a:xfrm>
            <a:off x="806602" y="286253"/>
            <a:ext cx="7787179" cy="166735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773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2409" y="839482"/>
            <a:ext cx="7489410" cy="5709272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FF0000"/>
                </a:solidFill>
                <a:latin typeface="Corbel"/>
                <a:cs typeface="Corbel"/>
              </a:rPr>
              <a:t>HADDOCK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server).</a:t>
            </a:r>
            <a:b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http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://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3"/>
              </a:rPr>
              <a:t>haddock.chem.uu.nl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FF0000"/>
                </a:solidFill>
                <a:latin typeface="Corbel"/>
                <a:cs typeface="Corbel"/>
              </a:rPr>
              <a:t>CLUSPRO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 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	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  <a:hlinkClick r:id="rId4"/>
              </a:rPr>
              <a:t>http://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4"/>
              </a:rPr>
              <a:t>cluspro.bu.edu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ICM-pro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</a:t>
            </a:r>
            <a:r>
              <a:rPr lang="en-GB" sz="2000" dirty="0" err="1" smtClean="0">
                <a:solidFill>
                  <a:srgbClr val="000000"/>
                </a:solidFill>
                <a:latin typeface="Corbel"/>
                <a:cs typeface="Corbel"/>
              </a:rPr>
              <a:t>deskt</a:t>
            </a:r>
            <a:r>
              <a:rPr lang="en-US" sz="2000" dirty="0" smtClean="0">
                <a:latin typeface="Corbel"/>
                <a:cs typeface="Corbel"/>
              </a:rPr>
              <a:t>op</a:t>
            </a:r>
            <a:r>
              <a:rPr lang="en-US" sz="2000" dirty="0">
                <a:latin typeface="Corbel"/>
                <a:cs typeface="Corbel"/>
              </a:rPr>
              <a:t>-modeling environment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)</a:t>
            </a: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	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5"/>
              </a:rPr>
              <a:t>http://www.molsoft.com/protein_protein_docking.html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ROSETTADOCK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http://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graylab.jhu.edu</a:t>
            </a:r>
            <a:r>
              <a:rPr lang="en-GB" sz="2000" dirty="0">
                <a:solidFill>
                  <a:srgbClr val="000000"/>
                </a:solidFill>
                <a:latin typeface="Corbel"/>
                <a:cs typeface="Corbel"/>
              </a:rPr>
              <a:t>/docking/</a:t>
            </a:r>
            <a:r>
              <a:rPr lang="en-GB" sz="2000" dirty="0" err="1">
                <a:solidFill>
                  <a:srgbClr val="000000"/>
                </a:solidFill>
                <a:latin typeface="Corbel"/>
                <a:cs typeface="Corbel"/>
              </a:rPr>
              <a:t>rosetta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/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6"/>
              </a:rPr>
              <a:t>http://rosettadock.graylab.jhu.edu/submit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 marL="0" indent="0">
              <a:spcBef>
                <a:spcPts val="0"/>
              </a:spcBef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GRAMM-X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(web server)</a:t>
            </a: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7"/>
              </a:rPr>
              <a:t>http://vakser.bioinformatics.ku.edu/resources/gramm/grammx</a:t>
            </a: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PATCHDOCK/FIREDOCK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b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8"/>
              </a:rPr>
              <a:t>http://bioinfo3d.cs.tau.ac.il/PatchDock/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 </a:t>
            </a: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000" dirty="0" smtClean="0">
              <a:solidFill>
                <a:srgbClr val="000000"/>
              </a:solidFill>
              <a:latin typeface="Corbel"/>
              <a:cs typeface="Corbel"/>
            </a:endParaRPr>
          </a:p>
          <a:p>
            <a:pPr>
              <a:spcBef>
                <a:spcPts val="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>HEX </a:t>
            </a: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</a:rPr>
              <a:t>(software/web server)</a:t>
            </a:r>
            <a: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GB" sz="2000" b="1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lang="en-GB" sz="2000" dirty="0" smtClean="0">
                <a:solidFill>
                  <a:srgbClr val="000000"/>
                </a:solidFill>
                <a:latin typeface="Corbel"/>
                <a:cs typeface="Corbel"/>
                <a:hlinkClick r:id="rId9"/>
              </a:rPr>
              <a:t>http://hexserver.loria.fr</a:t>
            </a:r>
            <a:endParaRPr lang="en-GB" sz="2000" b="1" dirty="0" smtClean="0">
              <a:solidFill>
                <a:srgbClr val="000000"/>
              </a:solidFill>
              <a:latin typeface="Corbel"/>
              <a:cs typeface="Corbel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74563" y="0"/>
            <a:ext cx="7749912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kumimoji="0" lang="it-IT" sz="6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CAPRI experiment … who is the winner ??</a:t>
            </a: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925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7350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087821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400"/>
            <a:ext cx="9144000" cy="53099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31219" y="249359"/>
            <a:ext cx="5302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Protein interaction network - hubs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07540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1395" y="1787145"/>
            <a:ext cx="8556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aidanbudd</a:t>
            </a:r>
            <a:r>
              <a:rPr lang="en-US" sz="2000" dirty="0"/>
              <a:t>/</a:t>
            </a:r>
            <a:r>
              <a:rPr lang="en-US" sz="2000" dirty="0" err="1"/>
              <a:t>ppisnd</a:t>
            </a:r>
            <a:r>
              <a:rPr lang="en-US" sz="2000" dirty="0"/>
              <a:t>/tree/</a:t>
            </a:r>
            <a:r>
              <a:rPr lang="en-US" sz="2000" dirty="0" err="1"/>
              <a:t>gh</a:t>
            </a:r>
            <a:r>
              <a:rPr lang="en-US" sz="2000" dirty="0"/>
              <a:t>-pages/</a:t>
            </a:r>
            <a:r>
              <a:rPr lang="en-US" sz="2000" dirty="0" err="1"/>
              <a:t>trainingMaterial</a:t>
            </a:r>
            <a:r>
              <a:rPr lang="en-US" sz="2000" dirty="0"/>
              <a:t>/</a:t>
            </a:r>
            <a:r>
              <a:rPr lang="en-US" sz="2000" dirty="0" err="1"/>
              <a:t>allegraVia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686420" y="460063"/>
            <a:ext cx="3749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Course materials</a:t>
            </a:r>
            <a:endParaRPr lang="en-US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93161" y="3526963"/>
            <a:ext cx="7033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La et al. </a:t>
            </a:r>
            <a:r>
              <a:rPr lang="en-US" dirty="0"/>
              <a:t>Predicting permanent and transient protein-protein </a:t>
            </a:r>
            <a:r>
              <a:rPr lang="en-US" dirty="0" smtClean="0"/>
              <a:t>interfaces. Proteins 2013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Perkin et al. "Transient Protein-Protein Interactions: Structural, Functional, and Network Properties" Structure </a:t>
            </a:r>
            <a:r>
              <a:rPr lang="en-US" dirty="0" smtClean="0"/>
              <a:t>2010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Bendell</a:t>
            </a:r>
            <a:r>
              <a:rPr lang="en-US" dirty="0" smtClean="0"/>
              <a:t> et al. </a:t>
            </a:r>
            <a:r>
              <a:rPr lang="en-US" dirty="0"/>
              <a:t>Transient protein-protein interface prediction: datasets, features, algorithms, and the RAD-T </a:t>
            </a:r>
            <a:r>
              <a:rPr lang="en-US" dirty="0" smtClean="0"/>
              <a:t>predictor. BMC Bioinformatics 2013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9596" y="2865301"/>
            <a:ext cx="2677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Suggested readings: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0966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80512" cy="1400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076" y="629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Parameters used for scoring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390" y="1636622"/>
            <a:ext cx="8686800" cy="518474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Geometric complementarity </a:t>
            </a:r>
            <a:r>
              <a:rPr lang="en-US" dirty="0" smtClean="0"/>
              <a:t>- how to score complementarity is strongly coupled with the surface representation</a:t>
            </a:r>
          </a:p>
          <a:p>
            <a:r>
              <a:rPr lang="en-US" b="1" dirty="0" smtClean="0"/>
              <a:t>Intermolecular overlap </a:t>
            </a:r>
            <a:r>
              <a:rPr lang="en-US" dirty="0" smtClean="0"/>
              <a:t>– tolerance to slight interface clashes and penalty for protein interior clashes (surface "belt" of </a:t>
            </a:r>
            <a:r>
              <a:rPr lang="en-US" dirty="0" err="1" smtClean="0"/>
              <a:t>nonpenalised</a:t>
            </a:r>
            <a:r>
              <a:rPr lang="en-US" dirty="0" smtClean="0"/>
              <a:t> penetration area)</a:t>
            </a:r>
          </a:p>
          <a:p>
            <a:r>
              <a:rPr lang="en-US" b="1" dirty="0" smtClean="0"/>
              <a:t>Intra-molecular overlap </a:t>
            </a:r>
            <a:r>
              <a:rPr lang="en-US" dirty="0" smtClean="0"/>
              <a:t>– when backbone flexibility is taken into account</a:t>
            </a:r>
          </a:p>
          <a:p>
            <a:r>
              <a:rPr lang="en-US" b="1" dirty="0" smtClean="0"/>
              <a:t>Hydrogen bonding</a:t>
            </a:r>
          </a:p>
          <a:p>
            <a:r>
              <a:rPr lang="en-US" b="1" dirty="0" smtClean="0"/>
              <a:t>Contact area</a:t>
            </a:r>
            <a:r>
              <a:rPr lang="en-US" dirty="0" smtClean="0"/>
              <a:t>: total interactions = </a:t>
            </a:r>
            <a:r>
              <a:rPr lang="en-US" dirty="0" err="1" smtClean="0"/>
              <a:t>hh</a:t>
            </a:r>
            <a:r>
              <a:rPr lang="en-US" dirty="0" smtClean="0"/>
              <a:t> + </a:t>
            </a:r>
            <a:r>
              <a:rPr lang="en-US" dirty="0" err="1" smtClean="0"/>
              <a:t>pp</a:t>
            </a:r>
            <a:r>
              <a:rPr lang="en-US" dirty="0" smtClean="0"/>
              <a:t> + </a:t>
            </a:r>
            <a:r>
              <a:rPr lang="en-US" dirty="0" err="1" smtClean="0"/>
              <a:t>hp</a:t>
            </a:r>
            <a:r>
              <a:rPr lang="en-US" dirty="0" smtClean="0"/>
              <a:t> (h = hydrophobic, p = polar)</a:t>
            </a:r>
          </a:p>
          <a:p>
            <a:r>
              <a:rPr lang="en-US" b="1" dirty="0" smtClean="0"/>
              <a:t>Pairwise </a:t>
            </a:r>
            <a:r>
              <a:rPr lang="en-US" b="1" dirty="0" err="1" smtClean="0"/>
              <a:t>aa</a:t>
            </a:r>
            <a:r>
              <a:rPr lang="en-US" b="1" dirty="0" smtClean="0"/>
              <a:t> and atom-atom contacts </a:t>
            </a:r>
            <a:r>
              <a:rPr lang="en-US" dirty="0" smtClean="0"/>
              <a:t>– empirical term derived form observed statistical frequency of </a:t>
            </a:r>
            <a:r>
              <a:rPr lang="en-US" dirty="0" err="1" smtClean="0"/>
              <a:t>aa</a:t>
            </a:r>
            <a:r>
              <a:rPr lang="en-US" dirty="0" smtClean="0"/>
              <a:t> contacts in X-ray proteins</a:t>
            </a:r>
          </a:p>
          <a:p>
            <a:r>
              <a:rPr lang="en-US" b="1" dirty="0" smtClean="0"/>
              <a:t>Electrostatic interactions </a:t>
            </a:r>
            <a:r>
              <a:rPr lang="en-US" dirty="0" smtClean="0"/>
              <a:t>and </a:t>
            </a:r>
            <a:r>
              <a:rPr lang="en-US" b="1" dirty="0" smtClean="0"/>
              <a:t>solvation energy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3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684"/>
            <a:ext cx="8229600" cy="820910"/>
          </a:xfrm>
        </p:spPr>
        <p:txBody>
          <a:bodyPr/>
          <a:lstStyle/>
          <a:p>
            <a:r>
              <a:rPr lang="en-US" dirty="0" err="1" smtClean="0"/>
              <a:t>Polyproline</a:t>
            </a:r>
            <a:r>
              <a:rPr lang="en-US" dirty="0" smtClean="0"/>
              <a:t> type II helices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03" y="1066201"/>
            <a:ext cx="7316651" cy="56870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930" y="12842"/>
            <a:ext cx="1191070" cy="257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94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3341</TotalTime>
  <Words>3681</Words>
  <Application>Microsoft Macintosh PowerPoint</Application>
  <PresentationFormat>On-screen Show (4:3)</PresentationFormat>
  <Paragraphs>438</Paragraphs>
  <Slides>81</Slides>
  <Notes>12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Office Theme</vt:lpstr>
      <vt:lpstr>PowerPoint Presentation</vt:lpstr>
      <vt:lpstr>Protein interaction interfaces</vt:lpstr>
      <vt:lpstr>PowerPoint Presentation</vt:lpstr>
      <vt:lpstr>Protein-ligand interactions</vt:lpstr>
      <vt:lpstr>A few definitions</vt:lpstr>
      <vt:lpstr>PowerPoint Presentation</vt:lpstr>
      <vt:lpstr>PowerPoint Presentation</vt:lpstr>
      <vt:lpstr>PowerPoint Presentation</vt:lpstr>
      <vt:lpstr>Polyproline type II helices</vt:lpstr>
      <vt:lpstr>PowerPoint Presentation</vt:lpstr>
      <vt:lpstr>Protein-protein interactions</vt:lpstr>
      <vt:lpstr>Examples</vt:lpstr>
      <vt:lpstr>We can classify PPIs according to:</vt:lpstr>
      <vt:lpstr> Protein-ligand interfaces Structure-function relationship  </vt:lpstr>
      <vt:lpstr>PowerPoint Presentation</vt:lpstr>
      <vt:lpstr>PowerPoint Presentation</vt:lpstr>
      <vt:lpstr>PowerPoint Presentation</vt:lpstr>
      <vt:lpstr>Forces governing biomolecular recognition</vt:lpstr>
      <vt:lpstr>The Binding Site (BS)</vt:lpstr>
      <vt:lpstr>PPI surface size</vt:lpstr>
      <vt:lpstr>Other PPI surface features </vt:lpstr>
      <vt:lpstr>PowerPoint Presentation</vt:lpstr>
      <vt:lpstr>Protein-small molecule: small and deep depressions</vt:lpstr>
      <vt:lpstr>Some more facts about PPIs</vt:lpstr>
      <vt:lpstr>Specificity</vt:lpstr>
      <vt:lpstr>Protein-ligand binding energetics Protein-ligand affinities</vt:lpstr>
      <vt:lpstr>Hot spots</vt:lpstr>
      <vt:lpstr>Some fact about hot spots</vt:lpstr>
      <vt:lpstr>How PPI surfaces can be studied?</vt:lpstr>
      <vt:lpstr>PowerPoint Presentation</vt:lpstr>
      <vt:lpstr>PowerPoint Presentation</vt:lpstr>
      <vt:lpstr>Prediction of protein-protein interactions </vt:lpstr>
      <vt:lpstr>3D modelling of protein complexes</vt:lpstr>
      <vt:lpstr>What is molecular docking?</vt:lpstr>
      <vt:lpstr>Protein-protein docking: modelling the structure of protein complexes</vt:lpstr>
      <vt:lpstr>What types of questions can docking address? </vt:lpstr>
      <vt:lpstr>Docking prerequisites</vt:lpstr>
      <vt:lpstr>"Bound" docking</vt:lpstr>
      <vt:lpstr>"Unbound" or "predictive" docking</vt:lpstr>
      <vt:lpstr>Unbound docking</vt:lpstr>
      <vt:lpstr>The three key ingredients in docking</vt:lpstr>
      <vt:lpstr>The three key ingredients in docking</vt:lpstr>
      <vt:lpstr>PowerPoint Presentation</vt:lpstr>
      <vt:lpstr>Surface representation</vt:lpstr>
      <vt:lpstr>The three key ingredients in docking</vt:lpstr>
      <vt:lpstr>PowerPoint Presentation</vt:lpstr>
      <vt:lpstr>Rigid vs flexible docking</vt:lpstr>
      <vt:lpstr>Docking algorithms</vt:lpstr>
      <vt:lpstr>PowerPoint Presentation</vt:lpstr>
      <vt:lpstr>PowerPoint Presentation</vt:lpstr>
      <vt:lpstr>The three key ingredients in docking</vt:lpstr>
      <vt:lpstr>PowerPoint Presentation</vt:lpstr>
      <vt:lpstr>PowerPoint Presentation</vt:lpstr>
      <vt:lpstr>Kozakov et al, Biophys J, 2005</vt:lpstr>
      <vt:lpstr>Conclusion I (-) </vt:lpstr>
      <vt:lpstr>Conclusion II (-)</vt:lpstr>
      <vt:lpstr>Conclusion I (+)</vt:lpstr>
      <vt:lpstr>Conclusion II (+)</vt:lpstr>
      <vt:lpstr>PowerPoint Presentation</vt:lpstr>
      <vt:lpstr>PowerPoint Presentation</vt:lpstr>
      <vt:lpstr>ClusPro  http://nrc.bu.edu/cluster</vt:lpstr>
      <vt:lpstr>ClusPro  http://nrc.bu.edu/cluster</vt:lpstr>
      <vt:lpstr>ClusPro  http://nrc.bu.edu/cluster</vt:lpstr>
      <vt:lpstr>ClusPro  http://nrc.bu.edu/cluster</vt:lpstr>
      <vt:lpstr>PowerPoint Presentation</vt:lpstr>
      <vt:lpstr>PowerPoint Presentation</vt:lpstr>
      <vt:lpstr>The HADDOCK protocol </vt:lpstr>
      <vt:lpstr>The HADDOCK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CAPRI: Critical Assessment of PRotein Interactions</vt:lpstr>
      <vt:lpstr>CAPRI: Critical Assessment of PRotein Interactions</vt:lpstr>
      <vt:lpstr>PowerPoint Presentation</vt:lpstr>
      <vt:lpstr>PowerPoint Presentation</vt:lpstr>
      <vt:lpstr>PowerPoint Presentation</vt:lpstr>
      <vt:lpstr>PowerPoint Presentation</vt:lpstr>
      <vt:lpstr>Parameters used for scoring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Allegra Via</dc:creator>
  <cp:lastModifiedBy>Allegra Via</cp:lastModifiedBy>
  <cp:revision>57</cp:revision>
  <dcterms:created xsi:type="dcterms:W3CDTF">2016-05-26T15:58:42Z</dcterms:created>
  <dcterms:modified xsi:type="dcterms:W3CDTF">2016-05-31T21:53:07Z</dcterms:modified>
</cp:coreProperties>
</file>